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Lexend SemiBold"/>
      <p:regular r:id="rId49"/>
      <p:bold r:id="rId50"/>
    </p:embeddedFont>
    <p:embeddedFont>
      <p:font typeface="EB Garamond Medium"/>
      <p:regular r:id="rId51"/>
      <p:bold r:id="rId52"/>
      <p:italic r:id="rId53"/>
      <p:boldItalic r:id="rId54"/>
    </p:embeddedFont>
    <p:embeddedFont>
      <p:font typeface="EB Garamond"/>
      <p:regular r:id="rId55"/>
      <p:bold r:id="rId56"/>
      <p:italic r:id="rId57"/>
      <p:boldItalic r:id="rId58"/>
    </p:embeddedFont>
    <p:embeddedFont>
      <p:font typeface="EB Garamond ExtraBold"/>
      <p:bold r:id="rId59"/>
      <p:boldItalic r:id="rId60"/>
    </p:embeddedFont>
    <p:embeddedFont>
      <p:font typeface="Lexend"/>
      <p:regular r:id="rId61"/>
      <p:bold r:id="rId62"/>
    </p:embeddedFont>
    <p:embeddedFont>
      <p:font typeface="Lexend Black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4" roundtripDataSignature="AMtx7mjfatmaVCk4X9fQfjDCm78Nu8AkJ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Bonnie Dingle"/>
  <p:cmAuthor clrIdx="1" id="1" initials="" lastIdx="6" name="Andrei Fab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31CF43-47EB-4EA6-9897-A9F36DC3CFFB}">
  <a:tblStyle styleId="{BB31CF43-47EB-4EA6-9897-A9F36DC3CFF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5F9A4A1-9A8C-4378-9C99-6B634A320081}" styleName="Table_1">
    <a:wholeTbl>
      <a:tcTxStyle b="off" i="off">
        <a:font>
          <a:latin typeface="Verdana Pro"/>
          <a:ea typeface="Verdana Pro"/>
          <a:cs typeface="Verdana Pro"/>
        </a:font>
        <a:srgbClr val="1C3D5A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0"/>
          </a:solidFill>
        </a:fill>
      </a:tcStyle>
    </a:wholeTbl>
    <a:band1H>
      <a:tcTxStyle b="off" i="off"/>
      <a:tcStyle>
        <a:fill>
          <a:solidFill>
            <a:srgbClr val="CAE0E0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E0E0"/>
          </a:solidFill>
        </a:fill>
      </a:tcStyle>
    </a:band1V>
    <a:band2V>
      <a:tcTxStyle b="off" i="off"/>
    </a:band2V>
    <a:lastCol>
      <a:tcTxStyle b="on" i="off">
        <a:font>
          <a:latin typeface="Verdana Pro"/>
          <a:ea typeface="Verdana Pro"/>
          <a:cs typeface="Verdana Pro"/>
        </a:font>
        <a:srgbClr val="FFFFFF"/>
      </a:tcTxStyle>
      <a:tcStyle>
        <a:fill>
          <a:solidFill>
            <a:srgbClr val="00A6A6"/>
          </a:solidFill>
        </a:fill>
      </a:tcStyle>
    </a:lastCol>
    <a:firstCol>
      <a:tcTxStyle b="on" i="off">
        <a:font>
          <a:latin typeface="Verdana Pro"/>
          <a:ea typeface="Verdana Pro"/>
          <a:cs typeface="Verdana Pro"/>
        </a:font>
        <a:srgbClr val="FFFFFF"/>
      </a:tcTxStyle>
      <a:tcStyle>
        <a:fill>
          <a:solidFill>
            <a:srgbClr val="00A6A6"/>
          </a:solidFill>
        </a:fill>
      </a:tcStyle>
    </a:firstCol>
    <a:lastRow>
      <a:tcTxStyle b="on" i="off">
        <a:font>
          <a:latin typeface="Verdana Pro"/>
          <a:ea typeface="Verdana Pro"/>
          <a:cs typeface="Verdana Pro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00A6A6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Verdana Pro"/>
          <a:ea typeface="Verdana Pro"/>
          <a:cs typeface="Verdana Pro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00A6A6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LexendSemiBold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exend-bold.fntdata"/><Relationship Id="rId61" Type="http://schemas.openxmlformats.org/officeDocument/2006/relationships/font" Target="fonts/Lexend-regular.fntdata"/><Relationship Id="rId20" Type="http://schemas.openxmlformats.org/officeDocument/2006/relationships/slide" Target="slides/slide13.xml"/><Relationship Id="rId64" Type="http://customschemas.google.com/relationships/presentationmetadata" Target="metadata"/><Relationship Id="rId63" Type="http://schemas.openxmlformats.org/officeDocument/2006/relationships/font" Target="fonts/LexendBlack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EBGaramondExtraBold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EBGaramondMedium-regular.fntdata"/><Relationship Id="rId50" Type="http://schemas.openxmlformats.org/officeDocument/2006/relationships/font" Target="fonts/LexendSemiBold-bold.fntdata"/><Relationship Id="rId53" Type="http://schemas.openxmlformats.org/officeDocument/2006/relationships/font" Target="fonts/EBGaramondMedium-italic.fntdata"/><Relationship Id="rId52" Type="http://schemas.openxmlformats.org/officeDocument/2006/relationships/font" Target="fonts/EBGaramondMedium-bold.fntdata"/><Relationship Id="rId11" Type="http://schemas.openxmlformats.org/officeDocument/2006/relationships/slide" Target="slides/slide4.xml"/><Relationship Id="rId55" Type="http://schemas.openxmlformats.org/officeDocument/2006/relationships/font" Target="fonts/EBGaramond-regular.fntdata"/><Relationship Id="rId10" Type="http://schemas.openxmlformats.org/officeDocument/2006/relationships/slide" Target="slides/slide3.xml"/><Relationship Id="rId54" Type="http://schemas.openxmlformats.org/officeDocument/2006/relationships/font" Target="fonts/EBGaramondMedium-boldItalic.fntdata"/><Relationship Id="rId13" Type="http://schemas.openxmlformats.org/officeDocument/2006/relationships/slide" Target="slides/slide6.xml"/><Relationship Id="rId57" Type="http://schemas.openxmlformats.org/officeDocument/2006/relationships/font" Target="fonts/EBGaramond-italic.fntdata"/><Relationship Id="rId12" Type="http://schemas.openxmlformats.org/officeDocument/2006/relationships/slide" Target="slides/slide5.xml"/><Relationship Id="rId56" Type="http://schemas.openxmlformats.org/officeDocument/2006/relationships/font" Target="fonts/EBGaramond-bold.fntdata"/><Relationship Id="rId15" Type="http://schemas.openxmlformats.org/officeDocument/2006/relationships/slide" Target="slides/slide8.xml"/><Relationship Id="rId59" Type="http://schemas.openxmlformats.org/officeDocument/2006/relationships/font" Target="fonts/EBGaramondExtraBold-bold.fntdata"/><Relationship Id="rId14" Type="http://schemas.openxmlformats.org/officeDocument/2006/relationships/slide" Target="slides/slide7.xml"/><Relationship Id="rId58" Type="http://schemas.openxmlformats.org/officeDocument/2006/relationships/font" Target="fonts/EBGaramond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1-09T19:38:46.536">
    <p:pos x="6000" y="0"/>
    <p:text>Criteria (new): Save — delivers measurable ROI by reducing returns; target payback &lt; 12 months for partners.
Impact (new): 15–25% fewer returns → less shipping, lower costs, and material CO₂/textile-waste reduction.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v2dMPUU"/>
      </p:ext>
    </p:extLst>
  </p:cm>
  <p:cm authorId="1" idx="1" dt="2025-11-08T22:46:23.491">
    <p:pos x="2824" y="1519"/>
    <p:text>add a criteria and impact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v1gEDHE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5-11-09T06:38:37.021">
    <p:pos x="1365" y="2016"/>
    <p:text>reminder or awarenoos tool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v14BID4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5-11-09T00:04:16.382">
    <p:pos x="2943" y="1978"/>
    <p:text>are we able to implement an assistant?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v1myQ8I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5-11-09T03:01:52.773">
    <p:pos x="4543" y="1796"/>
    <p:text>need to add final criteria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v1myswc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5-11-09T03:08:48.115">
    <p:pos x="583" y="977"/>
    <p:text>can the third point be impulse decision based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v1mysws"/>
      </p:ext>
    </p:extLst>
  </p:cm>
  <p:cm authorId="1" idx="6" dt="2025-11-09T03:02:25.146">
    <p:pos x="583" y="1077"/>
    <p:text>need to add criteria and finalize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v1myswg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19bba3a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19bba3a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1a1b44301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a1a1b44301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19bba3a9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a19bba3a9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1a1b44301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a1a1b44301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a1d3bfffec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3a1d3bfffec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19bba3a9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19bba3a9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a1d3bfffe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3a1d3bfffe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1d3bfffe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3a1d3bfffe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a1c7fe78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a1c7fe7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a1aebdf3d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a1aebdf3d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19bba3a9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19bba3a9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a1aebdf3d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a1aebdf3d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a19bba3a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3a19bba3a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19bba3a9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19bba3a9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19bba3a9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19bba3a9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19bba3a9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19bba3a9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png"/><Relationship Id="rId5" Type="http://schemas.openxmlformats.org/officeDocument/2006/relationships/image" Target="../media/image14.jpg"/><Relationship Id="rId6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jpg"/><Relationship Id="rId5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3.xml"/><Relationship Id="rId4" Type="http://schemas.openxmlformats.org/officeDocument/2006/relationships/image" Target="../media/image12.png"/><Relationship Id="rId5" Type="http://schemas.openxmlformats.org/officeDocument/2006/relationships/image" Target="../media/image14.jpg"/><Relationship Id="rId6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4.xml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5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jpg"/><Relationship Id="rId4" Type="http://schemas.openxmlformats.org/officeDocument/2006/relationships/image" Target="../media/image8.png"/><Relationship Id="rId10" Type="http://schemas.openxmlformats.org/officeDocument/2006/relationships/image" Target="../media/image22.jpg"/><Relationship Id="rId9" Type="http://schemas.openxmlformats.org/officeDocument/2006/relationships/image" Target="../media/image19.jpg"/><Relationship Id="rId5" Type="http://schemas.openxmlformats.org/officeDocument/2006/relationships/image" Target="../media/image5.png"/><Relationship Id="rId6" Type="http://schemas.openxmlformats.org/officeDocument/2006/relationships/image" Target="../media/image21.jpg"/><Relationship Id="rId7" Type="http://schemas.openxmlformats.org/officeDocument/2006/relationships/image" Target="../media/image24.jpg"/><Relationship Id="rId8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8.png"/><Relationship Id="rId10" Type="http://schemas.openxmlformats.org/officeDocument/2006/relationships/image" Target="../media/image22.jpg"/><Relationship Id="rId9" Type="http://schemas.openxmlformats.org/officeDocument/2006/relationships/image" Target="../media/image19.jpg"/><Relationship Id="rId5" Type="http://schemas.openxmlformats.org/officeDocument/2006/relationships/image" Target="../media/image5.png"/><Relationship Id="rId6" Type="http://schemas.openxmlformats.org/officeDocument/2006/relationships/image" Target="../media/image21.jpg"/><Relationship Id="rId7" Type="http://schemas.openxmlformats.org/officeDocument/2006/relationships/image" Target="../media/image24.jpg"/><Relationship Id="rId8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Key Issues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48" name="Google Shape;148;p3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3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/>
          <p:nvPr/>
        </p:nvSpPr>
        <p:spPr>
          <a:xfrm>
            <a:off x="326850" y="3384100"/>
            <a:ext cx="2601300" cy="95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VIRTUALIZING</a:t>
            </a: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 SHOPPING </a:t>
            </a: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EXPERIENCE</a:t>
            </a: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 THROUGH VTON</a:t>
            </a:r>
            <a:endParaRPr b="0" i="0" sz="1400" u="none" cap="none" strike="noStrike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3271350" y="3384100"/>
            <a:ext cx="2601300" cy="95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LEVERAGING</a:t>
            </a: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 AI ON BRAIN WAVE </a:t>
            </a: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FREQUENCY</a:t>
            </a:r>
            <a:endParaRPr b="0" i="0" sz="1400" u="none" cap="none" strike="noStrike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6231000" y="3384075"/>
            <a:ext cx="2601300" cy="95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DATA STRATEGY AND IMPACT </a:t>
            </a: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MEASUREMENT</a:t>
            </a: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0" i="0" sz="1400" u="none" cap="none" strike="noStrike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1287975" y="1740425"/>
            <a:ext cx="2839800" cy="95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50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HIGH RETURN RATES</a:t>
            </a:r>
            <a:endParaRPr b="0" i="0" sz="1400" u="none" cap="none" strike="noStrike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5003900" y="1743475"/>
            <a:ext cx="2601300" cy="95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50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LACK OF CUSTOMER AWARENESS</a:t>
            </a:r>
            <a:endParaRPr b="0" i="0" sz="1400" u="none" cap="none" strike="noStrike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Key Issues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61" name="Google Shape;161;p4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4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3" name="Google Shape;1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/>
          <p:nvPr/>
        </p:nvSpPr>
        <p:spPr>
          <a:xfrm>
            <a:off x="326850" y="3384100"/>
            <a:ext cx="2601300" cy="959700"/>
          </a:xfrm>
          <a:prstGeom prst="roundRect">
            <a:avLst>
              <a:gd fmla="val 16667" name="adj"/>
            </a:avLst>
          </a:prstGeom>
          <a:solidFill>
            <a:srgbClr val="0250C5">
              <a:alpha val="6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VIRTUALIZING SHOPPING EXPERIENCE THROUGH VTON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3271350" y="3384100"/>
            <a:ext cx="2601300" cy="959700"/>
          </a:xfrm>
          <a:prstGeom prst="roundRect">
            <a:avLst>
              <a:gd fmla="val 16667" name="adj"/>
            </a:avLst>
          </a:prstGeom>
          <a:solidFill>
            <a:srgbClr val="0250C5">
              <a:alpha val="6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LEVERAGING AI ON BRAIN WAVE FREQUENCY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6231000" y="3384075"/>
            <a:ext cx="2601300" cy="959700"/>
          </a:xfrm>
          <a:prstGeom prst="roundRect">
            <a:avLst>
              <a:gd fmla="val 16667" name="adj"/>
            </a:avLst>
          </a:prstGeom>
          <a:solidFill>
            <a:srgbClr val="0250C5">
              <a:alpha val="6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 STRATEGY &amp; IMPACT MEASUREMENT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1287975" y="1740425"/>
            <a:ext cx="2839800" cy="95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50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HIGH RETURN RATES</a:t>
            </a:r>
            <a:endParaRPr b="0" i="0" sz="1400" u="none" cap="none" strike="noStrike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5003900" y="1743475"/>
            <a:ext cx="2601300" cy="95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250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LACK OF CUSTOMER AWARENESS</a:t>
            </a:r>
            <a:endParaRPr b="0" i="0" sz="1400" u="none" cap="none" strike="noStrike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Gap Analysis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5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175" name="Google Shape;175;p5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5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5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179" name="Google Shape;179;p5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5941350" y="1623525"/>
            <a:ext cx="2511600" cy="296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3239075" y="2643100"/>
            <a:ext cx="195900" cy="68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855875" y="1277238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Current State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6326400" y="1302200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Desired State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"/>
          <p:cNvSpPr/>
          <p:nvPr/>
        </p:nvSpPr>
        <p:spPr>
          <a:xfrm>
            <a:off x="515225" y="1613049"/>
            <a:ext cx="2422800" cy="296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422800" y="1623525"/>
            <a:ext cx="25116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Unsustainable</a:t>
            </a: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Consumption Model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High Return Rates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Impulse Driven Waste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Landfill</a:t>
            </a: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Crisis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Lack of Consumer Data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5836750" y="1672875"/>
            <a:ext cx="262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Gap Analysis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6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194" name="Google Shape;194;p6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6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6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7" name="Google Shape;197;p6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198" name="Google Shape;198;p6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5941350" y="1623525"/>
            <a:ext cx="2511600" cy="296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3239075" y="2643100"/>
            <a:ext cx="195900" cy="68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855875" y="1277238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Current State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6326400" y="1302200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Desired State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515225" y="1613049"/>
            <a:ext cx="2422800" cy="296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422800" y="1623525"/>
            <a:ext cx="25116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Unsustainable Consumption Model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High Return Rates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Impulse Driven Waste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Landfill Crisis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Lack of Consumer Data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5836750" y="1672875"/>
            <a:ext cx="26220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Sustainable</a:t>
            </a: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Shopping </a:t>
            </a: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Experience</a:t>
            </a: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Generative-AI driven Confidence 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Data-Driven Mindfulness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Reduced Return Rates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Reduced</a:t>
            </a: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Waste in Landfill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Gap Analysis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2" name="Google Shape;212;p7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213" name="Google Shape;213;p7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7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7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6" name="Google Shape;216;p7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217" name="Google Shape;217;p7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5941350" y="1623525"/>
            <a:ext cx="2511600" cy="296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3239075" y="2643100"/>
            <a:ext cx="195900" cy="68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"/>
          <p:cNvSpPr txBox="1"/>
          <p:nvPr/>
        </p:nvSpPr>
        <p:spPr>
          <a:xfrm>
            <a:off x="855875" y="1277238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Current State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6326400" y="1302200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Desired State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7"/>
          <p:cNvSpPr txBox="1"/>
          <p:nvPr/>
        </p:nvSpPr>
        <p:spPr>
          <a:xfrm>
            <a:off x="3514825" y="1565663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Key Enabler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515225" y="1613049"/>
            <a:ext cx="2422800" cy="296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3182075" y="2266750"/>
            <a:ext cx="2622000" cy="14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2991476" y="2697013"/>
            <a:ext cx="2788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Two Prong Web Application</a:t>
            </a:r>
            <a:endParaRPr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Consumer Focused </a:t>
            </a:r>
            <a:endParaRPr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422800" y="1623525"/>
            <a:ext cx="25116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Unsustainable Consumption Model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High Return Rates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Impulse Driven Waste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Landfill Crisis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Lack of Consumer Data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5836750" y="1672875"/>
            <a:ext cx="26220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Sustainable Shopping Experience 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Generative-AI driven Confidence 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Data-Driven Mindfulness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Reduced Return Rates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Reduced Waste in Landfill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1a1b44301_2_30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Gap Analysis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g3a1a1b44301_2_30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235" name="Google Shape;235;g3a1a1b44301_2_30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g3a1a1b44301_2_30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g3a1a1b44301_2_30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g3a1a1b44301_2_30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239" name="Google Shape;239;g3a1a1b44301_2_30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3a1a1b44301_2_30"/>
          <p:cNvSpPr/>
          <p:nvPr/>
        </p:nvSpPr>
        <p:spPr>
          <a:xfrm>
            <a:off x="5941350" y="1623525"/>
            <a:ext cx="2511600" cy="296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1" name="Google Shape;241;g3a1a1b44301_2_30"/>
          <p:cNvSpPr/>
          <p:nvPr/>
        </p:nvSpPr>
        <p:spPr>
          <a:xfrm>
            <a:off x="3239075" y="2643100"/>
            <a:ext cx="195900" cy="68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a1a1b44301_2_30"/>
          <p:cNvSpPr txBox="1"/>
          <p:nvPr/>
        </p:nvSpPr>
        <p:spPr>
          <a:xfrm>
            <a:off x="855875" y="1277238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Current State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g3a1a1b44301_2_30"/>
          <p:cNvSpPr txBox="1"/>
          <p:nvPr/>
        </p:nvSpPr>
        <p:spPr>
          <a:xfrm>
            <a:off x="6326400" y="1302200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Desired State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4" name="Google Shape;244;g3a1a1b44301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a1a1b44301_2_30"/>
          <p:cNvSpPr txBox="1"/>
          <p:nvPr/>
        </p:nvSpPr>
        <p:spPr>
          <a:xfrm>
            <a:off x="3514825" y="1565663"/>
            <a:ext cx="17415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Key Enabler</a:t>
            </a:r>
            <a:endParaRPr b="0" i="0" sz="14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6" name="Google Shape;246;g3a1a1b44301_2_30"/>
          <p:cNvSpPr/>
          <p:nvPr/>
        </p:nvSpPr>
        <p:spPr>
          <a:xfrm>
            <a:off x="515225" y="1613049"/>
            <a:ext cx="2422800" cy="296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3a1a1b44301_2_30"/>
          <p:cNvSpPr/>
          <p:nvPr/>
        </p:nvSpPr>
        <p:spPr>
          <a:xfrm>
            <a:off x="3182075" y="2266750"/>
            <a:ext cx="2622000" cy="14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a1a1b44301_2_30"/>
          <p:cNvSpPr txBox="1"/>
          <p:nvPr/>
        </p:nvSpPr>
        <p:spPr>
          <a:xfrm>
            <a:off x="2991476" y="2697013"/>
            <a:ext cx="2788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Two Prong Web Application</a:t>
            </a:r>
            <a:endParaRPr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exend"/>
              <a:buChar char="-"/>
            </a:pPr>
            <a:r>
              <a:rPr lang="en" sz="11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Consumer Focused </a:t>
            </a:r>
            <a:endParaRPr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a1a1b44301_2_30"/>
          <p:cNvSpPr txBox="1"/>
          <p:nvPr/>
        </p:nvSpPr>
        <p:spPr>
          <a:xfrm>
            <a:off x="422800" y="1623525"/>
            <a:ext cx="25116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Unsustainable Consumption Model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High Return Rates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Impulse Driven Waste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Landfill Crisis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Lack of Consumer Data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0" name="Google Shape;250;g3a1a1b44301_2_30"/>
          <p:cNvSpPr txBox="1"/>
          <p:nvPr/>
        </p:nvSpPr>
        <p:spPr>
          <a:xfrm>
            <a:off x="5836750" y="1672875"/>
            <a:ext cx="26220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Sustainable Shopping Experience 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Generative-AI driven Confidence 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Data-Driven Mindfulness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Reduced Return Rates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exend"/>
              <a:buChar char="-"/>
            </a:pPr>
            <a:r>
              <a:rPr lang="en" sz="13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Reduced Waste to Landfill</a:t>
            </a:r>
            <a:endParaRPr sz="13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1" name="Google Shape;251;g3a1a1b44301_2_30"/>
          <p:cNvSpPr/>
          <p:nvPr/>
        </p:nvSpPr>
        <p:spPr>
          <a:xfrm>
            <a:off x="-10475" y="-37950"/>
            <a:ext cx="9260100" cy="5219400"/>
          </a:xfrm>
          <a:prstGeom prst="rect">
            <a:avLst/>
          </a:prstGeom>
          <a:solidFill>
            <a:srgbClr val="0250C5">
              <a:alpha val="6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a1a1b44301_2_30"/>
          <p:cNvSpPr/>
          <p:nvPr/>
        </p:nvSpPr>
        <p:spPr>
          <a:xfrm>
            <a:off x="185200" y="1774775"/>
            <a:ext cx="8632200" cy="174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Key Takeaway:</a:t>
            </a:r>
            <a:endParaRPr b="1" i="0" sz="20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Leveraging Generative AI and using Data-Driven Solutions to reduce landfill waste through consumers </a:t>
            </a:r>
            <a:endParaRPr sz="2000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Persona Analysis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8" name="Google Shape;258;p9"/>
          <p:cNvSpPr txBox="1"/>
          <p:nvPr>
            <p:ph idx="1" type="body"/>
          </p:nvPr>
        </p:nvSpPr>
        <p:spPr>
          <a:xfrm>
            <a:off x="311700" y="101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59" name="Google Shape;259;p9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9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1" name="Google Shape;261;p9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262" name="Google Shape;262;p9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315000" y="14390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326850" y="292027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7125150" y="291182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9"/>
          <p:cNvCxnSpPr/>
          <p:nvPr/>
        </p:nvCxnSpPr>
        <p:spPr>
          <a:xfrm>
            <a:off x="4568400" y="1428063"/>
            <a:ext cx="7200" cy="31632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7" name="Google Shape;2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9"/>
          <p:cNvCxnSpPr/>
          <p:nvPr/>
        </p:nvCxnSpPr>
        <p:spPr>
          <a:xfrm flipH="1" rot="10800000">
            <a:off x="2220250" y="2911825"/>
            <a:ext cx="4406100" cy="147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9"/>
          <p:cNvSpPr txBox="1"/>
          <p:nvPr/>
        </p:nvSpPr>
        <p:spPr>
          <a:xfrm>
            <a:off x="4539950" y="2842263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9"/>
          <p:cNvSpPr txBox="1"/>
          <p:nvPr/>
        </p:nvSpPr>
        <p:spPr>
          <a:xfrm>
            <a:off x="4539950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9"/>
          <p:cNvSpPr txBox="1"/>
          <p:nvPr/>
        </p:nvSpPr>
        <p:spPr>
          <a:xfrm>
            <a:off x="2167625" y="284227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9"/>
          <p:cNvSpPr txBox="1"/>
          <p:nvPr/>
        </p:nvSpPr>
        <p:spPr>
          <a:xfrm>
            <a:off x="2167625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2167625" y="32009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4672700" y="16514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"/>
          <p:cNvSpPr txBox="1"/>
          <p:nvPr/>
        </p:nvSpPr>
        <p:spPr>
          <a:xfrm>
            <a:off x="4672700" y="3141525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 txBox="1"/>
          <p:nvPr/>
        </p:nvSpPr>
        <p:spPr>
          <a:xfrm>
            <a:off x="336850" y="2933000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Jasmine</a:t>
            </a:r>
            <a:endParaRPr b="1" i="0" sz="15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Young Canadian 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	</a:t>
            </a:r>
            <a:endParaRPr b="0" i="0" sz="12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9"/>
          <p:cNvSpPr txBox="1"/>
          <p:nvPr/>
        </p:nvSpPr>
        <p:spPr>
          <a:xfrm>
            <a:off x="7125150" y="2911838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James</a:t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Middle-Aged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American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9"/>
          <p:cNvSpPr txBox="1"/>
          <p:nvPr/>
        </p:nvSpPr>
        <p:spPr>
          <a:xfrm>
            <a:off x="2220250" y="16514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“Bracketing” For Fit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Emotional Impulse Buying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Sustainability Guilt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9" name="Google Shape;279;p9" title="FB_IMG_176265043959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25" y="1439025"/>
            <a:ext cx="17256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80" name="Google Shape;280;p9"/>
          <p:cNvSpPr/>
          <p:nvPr/>
        </p:nvSpPr>
        <p:spPr>
          <a:xfrm>
            <a:off x="7125150" y="14824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9" title="B63110D0-F9B5-4616-86FA-4D8D114B130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7000" y="1482400"/>
            <a:ext cx="16683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Persona Analysis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" name="Google Shape;287;p10"/>
          <p:cNvSpPr txBox="1"/>
          <p:nvPr>
            <p:ph idx="1" type="body"/>
          </p:nvPr>
        </p:nvSpPr>
        <p:spPr>
          <a:xfrm>
            <a:off x="311700" y="101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8" name="Google Shape;288;p10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10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0" name="Google Shape;290;p10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291" name="Google Shape;291;p10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10"/>
          <p:cNvCxnSpPr/>
          <p:nvPr/>
        </p:nvCxnSpPr>
        <p:spPr>
          <a:xfrm>
            <a:off x="4568400" y="1428063"/>
            <a:ext cx="7200" cy="31632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3" name="Google Shape;2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10"/>
          <p:cNvCxnSpPr/>
          <p:nvPr/>
        </p:nvCxnSpPr>
        <p:spPr>
          <a:xfrm flipH="1" rot="10800000">
            <a:off x="2220250" y="2911825"/>
            <a:ext cx="4406100" cy="147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" name="Google Shape;295;p10"/>
          <p:cNvSpPr txBox="1"/>
          <p:nvPr/>
        </p:nvSpPr>
        <p:spPr>
          <a:xfrm>
            <a:off x="4539950" y="2842263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10"/>
          <p:cNvSpPr txBox="1"/>
          <p:nvPr/>
        </p:nvSpPr>
        <p:spPr>
          <a:xfrm>
            <a:off x="4539950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7" name="Google Shape;297;p10"/>
          <p:cNvSpPr txBox="1"/>
          <p:nvPr/>
        </p:nvSpPr>
        <p:spPr>
          <a:xfrm>
            <a:off x="2167625" y="284227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8" name="Google Shape;298;p10"/>
          <p:cNvSpPr txBox="1"/>
          <p:nvPr/>
        </p:nvSpPr>
        <p:spPr>
          <a:xfrm>
            <a:off x="2167625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10"/>
          <p:cNvSpPr txBox="1"/>
          <p:nvPr/>
        </p:nvSpPr>
        <p:spPr>
          <a:xfrm>
            <a:off x="4672700" y="16514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"/>
          <p:cNvSpPr txBox="1"/>
          <p:nvPr/>
        </p:nvSpPr>
        <p:spPr>
          <a:xfrm>
            <a:off x="4672700" y="3141525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7125150" y="14824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0" title="B63110D0-F9B5-4616-86FA-4D8D114B130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7000" y="1482400"/>
            <a:ext cx="16683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3" name="Google Shape;303;p10"/>
          <p:cNvSpPr txBox="1"/>
          <p:nvPr/>
        </p:nvSpPr>
        <p:spPr>
          <a:xfrm>
            <a:off x="326850" y="292027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336850" y="2933000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Jasmine</a:t>
            </a:r>
            <a:endParaRPr b="1" i="0" sz="15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Young Canadian 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	</a:t>
            </a:r>
            <a:endParaRPr b="0" i="0" sz="12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7125150" y="291182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7125150" y="2911838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James</a:t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Middle-Aged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American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7" name="Google Shape;307;p10"/>
          <p:cNvSpPr txBox="1"/>
          <p:nvPr/>
        </p:nvSpPr>
        <p:spPr>
          <a:xfrm>
            <a:off x="2220250" y="16514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“Bracketing” For Fit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Emotional Impulse Buying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Sustainability Guilt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10"/>
          <p:cNvSpPr txBox="1"/>
          <p:nvPr/>
        </p:nvSpPr>
        <p:spPr>
          <a:xfrm>
            <a:off x="2167625" y="32009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Visual Confidence Tool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Mindfulness Reminder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Sustainability  Assurance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315000" y="14390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0" title="FB_IMG_176265043959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225" y="1439025"/>
            <a:ext cx="17256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Persona Analysis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6" name="Google Shape;316;p11"/>
          <p:cNvSpPr txBox="1"/>
          <p:nvPr>
            <p:ph idx="1" type="body"/>
          </p:nvPr>
        </p:nvSpPr>
        <p:spPr>
          <a:xfrm>
            <a:off x="311700" y="101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17" name="Google Shape;317;p11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" name="Google Shape;318;p11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9" name="Google Shape;319;p11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320" name="Google Shape;320;p11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11"/>
          <p:cNvCxnSpPr/>
          <p:nvPr/>
        </p:nvCxnSpPr>
        <p:spPr>
          <a:xfrm>
            <a:off x="4568400" y="1428063"/>
            <a:ext cx="7200" cy="31632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2" name="Google Shape;3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11"/>
          <p:cNvCxnSpPr/>
          <p:nvPr/>
        </p:nvCxnSpPr>
        <p:spPr>
          <a:xfrm flipH="1" rot="10800000">
            <a:off x="2220250" y="2911825"/>
            <a:ext cx="4406100" cy="147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1"/>
          <p:cNvSpPr txBox="1"/>
          <p:nvPr/>
        </p:nvSpPr>
        <p:spPr>
          <a:xfrm>
            <a:off x="4539950" y="2842263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4539950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2167625" y="284227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11"/>
          <p:cNvSpPr txBox="1"/>
          <p:nvPr/>
        </p:nvSpPr>
        <p:spPr>
          <a:xfrm>
            <a:off x="2167625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11"/>
          <p:cNvSpPr txBox="1"/>
          <p:nvPr/>
        </p:nvSpPr>
        <p:spPr>
          <a:xfrm>
            <a:off x="4672700" y="3141525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7125150" y="14824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1" title="B63110D0-F9B5-4616-86FA-4D8D114B130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7000" y="1482400"/>
            <a:ext cx="16683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31" name="Google Shape;331;p11"/>
          <p:cNvSpPr txBox="1"/>
          <p:nvPr/>
        </p:nvSpPr>
        <p:spPr>
          <a:xfrm>
            <a:off x="326850" y="292027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1"/>
          <p:cNvSpPr txBox="1"/>
          <p:nvPr/>
        </p:nvSpPr>
        <p:spPr>
          <a:xfrm>
            <a:off x="336850" y="2933000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Jasmine</a:t>
            </a:r>
            <a:endParaRPr b="1" i="0" sz="15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Young Canadian 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	</a:t>
            </a:r>
            <a:endParaRPr b="0" i="0" sz="12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3" name="Google Shape;333;p11"/>
          <p:cNvSpPr txBox="1"/>
          <p:nvPr/>
        </p:nvSpPr>
        <p:spPr>
          <a:xfrm>
            <a:off x="7125150" y="291182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"/>
          <p:cNvSpPr txBox="1"/>
          <p:nvPr/>
        </p:nvSpPr>
        <p:spPr>
          <a:xfrm>
            <a:off x="7125150" y="2911838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James</a:t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Middle-Aged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American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5" name="Google Shape;335;p11"/>
          <p:cNvSpPr txBox="1"/>
          <p:nvPr/>
        </p:nvSpPr>
        <p:spPr>
          <a:xfrm>
            <a:off x="2220250" y="16514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“Bracketing” For Fit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Emotional Impulse Buying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Sustainability Guilt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2167625" y="32009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Visual Confidence Tool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Mindfulness Reminder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Sustainability  Assurance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1"/>
          <p:cNvSpPr txBox="1"/>
          <p:nvPr/>
        </p:nvSpPr>
        <p:spPr>
          <a:xfrm>
            <a:off x="4672700" y="16022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Inconvenience of Return Process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Size Uncertainty 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Unintentional Impulse Purchases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1"/>
          <p:cNvSpPr/>
          <p:nvPr/>
        </p:nvSpPr>
        <p:spPr>
          <a:xfrm>
            <a:off x="315000" y="14390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1" title="FB_IMG_176265043959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25" y="1439025"/>
            <a:ext cx="17256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Persona Analysis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5" name="Google Shape;345;p12"/>
          <p:cNvSpPr txBox="1"/>
          <p:nvPr>
            <p:ph idx="1" type="body"/>
          </p:nvPr>
        </p:nvSpPr>
        <p:spPr>
          <a:xfrm>
            <a:off x="311700" y="101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46" name="Google Shape;346;p12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12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12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349" name="Google Shape;349;p12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12"/>
          <p:cNvCxnSpPr/>
          <p:nvPr/>
        </p:nvCxnSpPr>
        <p:spPr>
          <a:xfrm>
            <a:off x="4568400" y="1428063"/>
            <a:ext cx="7200" cy="31632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12"/>
          <p:cNvSpPr txBox="1"/>
          <p:nvPr/>
        </p:nvSpPr>
        <p:spPr>
          <a:xfrm>
            <a:off x="2220250" y="16514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“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Bracketing” 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For Fit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Emotional Impulse Buying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Sustainability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 Guilt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52" name="Google Shape;3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12"/>
          <p:cNvCxnSpPr/>
          <p:nvPr/>
        </p:nvCxnSpPr>
        <p:spPr>
          <a:xfrm flipH="1" rot="10800000">
            <a:off x="2220250" y="2911825"/>
            <a:ext cx="4406100" cy="147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12"/>
          <p:cNvSpPr txBox="1"/>
          <p:nvPr/>
        </p:nvSpPr>
        <p:spPr>
          <a:xfrm>
            <a:off x="4539950" y="2842263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5" name="Google Shape;355;p12"/>
          <p:cNvSpPr txBox="1"/>
          <p:nvPr/>
        </p:nvSpPr>
        <p:spPr>
          <a:xfrm>
            <a:off x="4539950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6" name="Google Shape;356;p12"/>
          <p:cNvSpPr txBox="1"/>
          <p:nvPr/>
        </p:nvSpPr>
        <p:spPr>
          <a:xfrm>
            <a:off x="2167625" y="284227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7" name="Google Shape;357;p12"/>
          <p:cNvSpPr txBox="1"/>
          <p:nvPr/>
        </p:nvSpPr>
        <p:spPr>
          <a:xfrm>
            <a:off x="2167625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8" name="Google Shape;358;p12"/>
          <p:cNvSpPr txBox="1"/>
          <p:nvPr/>
        </p:nvSpPr>
        <p:spPr>
          <a:xfrm>
            <a:off x="2167625" y="32009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Visual 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Confidence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 Tool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Mindfulness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 Reminder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Sustainability 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 Assurance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2"/>
          <p:cNvSpPr txBox="1"/>
          <p:nvPr/>
        </p:nvSpPr>
        <p:spPr>
          <a:xfrm>
            <a:off x="4672700" y="16022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Inconvenience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 of Return Process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Size Uncertainty 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Unintentional Impulse Purchases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4672700" y="3141525"/>
            <a:ext cx="2283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Efficient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 Decision Process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Guaranteed</a:t>
            </a: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 Fit 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Value Validation 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1" name="Google Shape;361;p12"/>
          <p:cNvSpPr/>
          <p:nvPr/>
        </p:nvSpPr>
        <p:spPr>
          <a:xfrm>
            <a:off x="7125150" y="14824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12" title="B63110D0-F9B5-4616-86FA-4D8D114B130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7000" y="1482400"/>
            <a:ext cx="16683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3" name="Google Shape;363;p12"/>
          <p:cNvSpPr txBox="1"/>
          <p:nvPr/>
        </p:nvSpPr>
        <p:spPr>
          <a:xfrm>
            <a:off x="326850" y="292027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2"/>
          <p:cNvSpPr txBox="1"/>
          <p:nvPr/>
        </p:nvSpPr>
        <p:spPr>
          <a:xfrm>
            <a:off x="336850" y="2933000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Jasmine</a:t>
            </a:r>
            <a:endParaRPr b="1" i="0" sz="15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Young Canadian 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	</a:t>
            </a:r>
            <a:endParaRPr b="0" i="0" sz="12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5" name="Google Shape;365;p12"/>
          <p:cNvSpPr txBox="1"/>
          <p:nvPr/>
        </p:nvSpPr>
        <p:spPr>
          <a:xfrm>
            <a:off x="7125150" y="291182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2"/>
          <p:cNvSpPr txBox="1"/>
          <p:nvPr/>
        </p:nvSpPr>
        <p:spPr>
          <a:xfrm>
            <a:off x="7125150" y="2911838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James</a:t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Middle-Aged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American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315000" y="14390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12" title="FB_IMG_176265043959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225" y="1439025"/>
            <a:ext cx="17256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19bba3a99_0_63"/>
          <p:cNvSpPr txBox="1"/>
          <p:nvPr/>
        </p:nvSpPr>
        <p:spPr>
          <a:xfrm>
            <a:off x="272375" y="237725"/>
            <a:ext cx="5479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  <a:latin typeface="Lexend Black"/>
                <a:ea typeface="Lexend Black"/>
                <a:cs typeface="Lexend Black"/>
                <a:sym typeface="Lexend Black"/>
              </a:rPr>
              <a:t>Each Year…</a:t>
            </a:r>
            <a:endParaRPr sz="5000">
              <a:solidFill>
                <a:srgbClr val="FF0000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1a1b44301_2_54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Persona Analysis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g3a1a1b44301_2_54"/>
          <p:cNvSpPr txBox="1"/>
          <p:nvPr>
            <p:ph idx="1" type="body"/>
          </p:nvPr>
        </p:nvSpPr>
        <p:spPr>
          <a:xfrm>
            <a:off x="311700" y="101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75" name="Google Shape;375;g3a1a1b44301_2_54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6" name="Google Shape;376;g3a1a1b44301_2_54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g3a1a1b44301_2_54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378" name="Google Shape;378;g3a1a1b44301_2_54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a1a1b44301_2_54"/>
          <p:cNvSpPr/>
          <p:nvPr/>
        </p:nvSpPr>
        <p:spPr>
          <a:xfrm>
            <a:off x="326850" y="14824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g3a1a1b44301_2_54"/>
          <p:cNvCxnSpPr/>
          <p:nvPr/>
        </p:nvCxnSpPr>
        <p:spPr>
          <a:xfrm>
            <a:off x="4568400" y="1428063"/>
            <a:ext cx="7200" cy="31632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g3a1a1b44301_2_54"/>
          <p:cNvSpPr txBox="1"/>
          <p:nvPr/>
        </p:nvSpPr>
        <p:spPr>
          <a:xfrm>
            <a:off x="2220250" y="16514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“Bracketing” For Fit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Emotional Impulse Buying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Sustainability Guilt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2" name="Google Shape;382;g3a1a1b44301_2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g3a1a1b44301_2_54"/>
          <p:cNvCxnSpPr/>
          <p:nvPr/>
        </p:nvCxnSpPr>
        <p:spPr>
          <a:xfrm flipH="1" rot="10800000">
            <a:off x="2220250" y="2911825"/>
            <a:ext cx="4406100" cy="147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g3a1a1b44301_2_54"/>
          <p:cNvSpPr txBox="1"/>
          <p:nvPr/>
        </p:nvSpPr>
        <p:spPr>
          <a:xfrm>
            <a:off x="4539950" y="2842263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g3a1a1b44301_2_54"/>
          <p:cNvSpPr txBox="1"/>
          <p:nvPr/>
        </p:nvSpPr>
        <p:spPr>
          <a:xfrm>
            <a:off x="4539950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6" name="Google Shape;386;g3a1a1b44301_2_54"/>
          <p:cNvSpPr txBox="1"/>
          <p:nvPr/>
        </p:nvSpPr>
        <p:spPr>
          <a:xfrm>
            <a:off x="2167625" y="284227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Needs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g3a1a1b44301_2_54"/>
          <p:cNvSpPr txBox="1"/>
          <p:nvPr/>
        </p:nvSpPr>
        <p:spPr>
          <a:xfrm>
            <a:off x="2167625" y="1318625"/>
            <a:ext cx="1357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Pain Points</a:t>
            </a:r>
            <a:endParaRPr b="0" i="0" sz="15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8" name="Google Shape;388;g3a1a1b44301_2_54"/>
          <p:cNvSpPr txBox="1"/>
          <p:nvPr/>
        </p:nvSpPr>
        <p:spPr>
          <a:xfrm>
            <a:off x="2167625" y="32009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Visual Confidence Tool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Mindfulness Reminder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Sustainability  Assurance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3a1a1b44301_2_54"/>
          <p:cNvSpPr txBox="1"/>
          <p:nvPr/>
        </p:nvSpPr>
        <p:spPr>
          <a:xfrm>
            <a:off x="4672700" y="1602250"/>
            <a:ext cx="2158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Inconvenience of Return Process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Size Uncertainty 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Unintentional Impulse Purchases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a1a1b44301_2_54"/>
          <p:cNvSpPr txBox="1"/>
          <p:nvPr/>
        </p:nvSpPr>
        <p:spPr>
          <a:xfrm>
            <a:off x="4672700" y="3141525"/>
            <a:ext cx="2283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Efficient Decision Process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Guaranteed Fit 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1C3D5A"/>
                </a:solidFill>
                <a:latin typeface="Lexend"/>
                <a:ea typeface="Lexend"/>
                <a:cs typeface="Lexend"/>
                <a:sym typeface="Lexend"/>
              </a:rPr>
              <a:t>Value Validation </a:t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C3D5A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1" name="Google Shape;391;g3a1a1b44301_2_54"/>
          <p:cNvPicPr preferRelativeResize="0"/>
          <p:nvPr/>
        </p:nvPicPr>
        <p:blipFill rotWithShape="1">
          <a:blip r:embed="rId4">
            <a:alphaModFix/>
          </a:blip>
          <a:srcRect b="0" l="0" r="10289" t="0"/>
          <a:stretch/>
        </p:blipFill>
        <p:spPr>
          <a:xfrm>
            <a:off x="326750" y="1482425"/>
            <a:ext cx="16920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2" name="Google Shape;392;g3a1a1b44301_2_54"/>
          <p:cNvSpPr/>
          <p:nvPr/>
        </p:nvSpPr>
        <p:spPr>
          <a:xfrm>
            <a:off x="7125150" y="1482425"/>
            <a:ext cx="1692000" cy="12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g3a1a1b44301_2_54" title="B63110D0-F9B5-4616-86FA-4D8D114B130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7000" y="1482400"/>
            <a:ext cx="1668300" cy="122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4" name="Google Shape;394;g3a1a1b44301_2_54"/>
          <p:cNvSpPr txBox="1"/>
          <p:nvPr/>
        </p:nvSpPr>
        <p:spPr>
          <a:xfrm>
            <a:off x="326850" y="292027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3a1a1b44301_2_54"/>
          <p:cNvSpPr txBox="1"/>
          <p:nvPr/>
        </p:nvSpPr>
        <p:spPr>
          <a:xfrm>
            <a:off x="336850" y="2933000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Jasmine</a:t>
            </a:r>
            <a:endParaRPr b="1" i="0" sz="15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Young Canadian 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	</a:t>
            </a:r>
            <a:endParaRPr b="0" i="0" sz="1200" u="none" cap="none" strike="noStrike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g3a1a1b44301_2_54"/>
          <p:cNvSpPr txBox="1"/>
          <p:nvPr/>
        </p:nvSpPr>
        <p:spPr>
          <a:xfrm>
            <a:off x="7125150" y="2911825"/>
            <a:ext cx="1692000" cy="163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3a1a1b44301_2_54"/>
          <p:cNvSpPr txBox="1"/>
          <p:nvPr/>
        </p:nvSpPr>
        <p:spPr>
          <a:xfrm>
            <a:off x="7125150" y="2911838"/>
            <a:ext cx="1692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James</a:t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Middle-Aged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American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1C3D5A"/>
                </a:solidFill>
                <a:highlight>
                  <a:srgbClr val="6D9EEB"/>
                </a:highlight>
                <a:latin typeface="Lexend"/>
                <a:ea typeface="Lexend"/>
                <a:cs typeface="Lexend"/>
                <a:sym typeface="Lexend"/>
              </a:rPr>
              <a:t>Consumer</a:t>
            </a:r>
            <a:endParaRPr sz="1500">
              <a:solidFill>
                <a:srgbClr val="1C3D5A"/>
              </a:solidFill>
              <a:highlight>
                <a:srgbClr val="6D9EEB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g3a1a1b44301_2_54"/>
          <p:cNvSpPr/>
          <p:nvPr/>
        </p:nvSpPr>
        <p:spPr>
          <a:xfrm>
            <a:off x="-58050" y="-37950"/>
            <a:ext cx="9260100" cy="5219400"/>
          </a:xfrm>
          <a:prstGeom prst="rect">
            <a:avLst/>
          </a:prstGeom>
          <a:solidFill>
            <a:srgbClr val="0250C5">
              <a:alpha val="6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a1a1b44301_2_54"/>
          <p:cNvSpPr/>
          <p:nvPr/>
        </p:nvSpPr>
        <p:spPr>
          <a:xfrm>
            <a:off x="185200" y="1774775"/>
            <a:ext cx="8632200" cy="174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Key takeaway:</a:t>
            </a:r>
            <a:endParaRPr b="1" i="0" sz="20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Virtualizing the shopping experience from start to finish, streamlining the decision process and making online clothing consumption smoother and simpler for all users.</a:t>
            </a:r>
            <a:endParaRPr sz="2000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rgbClr val="1C4587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Key Criteria 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5" name="Google Shape;405;p14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406" name="Google Shape;406;p14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14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14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14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410" name="Google Shape;410;p14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4"/>
          <p:cNvSpPr txBox="1"/>
          <p:nvPr/>
        </p:nvSpPr>
        <p:spPr>
          <a:xfrm>
            <a:off x="379888" y="1268883"/>
            <a:ext cx="1773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2400"/>
              <a:buFont typeface="Cambria"/>
              <a:buNone/>
            </a:pPr>
            <a:r>
              <a:rPr b="0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Tool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4"/>
          <p:cNvSpPr txBox="1"/>
          <p:nvPr/>
        </p:nvSpPr>
        <p:spPr>
          <a:xfrm>
            <a:off x="6744888" y="1254445"/>
            <a:ext cx="1773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2400"/>
              <a:buFont typeface="Cambria"/>
              <a:buNone/>
            </a:pPr>
            <a:r>
              <a:rPr b="0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Criteria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2431492" y="1722000"/>
            <a:ext cx="4313400" cy="795300"/>
          </a:xfrm>
          <a:prstGeom prst="chevron">
            <a:avLst>
              <a:gd fmla="val 41746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Reducing landfill waste through virtualizing shopping </a:t>
            </a: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experience</a:t>
            </a: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from start to finish</a:t>
            </a:r>
            <a:endParaRPr b="0" i="0" sz="1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2415288" y="2709139"/>
            <a:ext cx="4313400" cy="1685400"/>
          </a:xfrm>
          <a:prstGeom prst="chevron">
            <a:avLst>
              <a:gd fmla="val 41746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6" name="Google Shape;416;p14"/>
          <p:cNvSpPr txBox="1"/>
          <p:nvPr/>
        </p:nvSpPr>
        <p:spPr>
          <a:xfrm>
            <a:off x="3046433" y="1254450"/>
            <a:ext cx="3003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D5A"/>
              </a:buClr>
              <a:buSzPts val="2400"/>
              <a:buFont typeface="Cambria"/>
              <a:buNone/>
            </a:pPr>
            <a:r>
              <a:rPr b="0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Key Takeaway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14"/>
          <p:cNvGrpSpPr/>
          <p:nvPr/>
        </p:nvGrpSpPr>
        <p:grpSpPr>
          <a:xfrm>
            <a:off x="311450" y="1721994"/>
            <a:ext cx="8521099" cy="2573905"/>
            <a:chOff x="217459" y="1730652"/>
            <a:chExt cx="11899314" cy="4507715"/>
          </a:xfrm>
        </p:grpSpPr>
        <p:sp>
          <p:nvSpPr>
            <p:cNvPr id="418" name="Google Shape;418;p14"/>
            <p:cNvSpPr/>
            <p:nvPr/>
          </p:nvSpPr>
          <p:spPr>
            <a:xfrm>
              <a:off x="9127573" y="1763074"/>
              <a:ext cx="2989200" cy="1392900"/>
            </a:xfrm>
            <a:prstGeom prst="chevron">
              <a:avLst>
                <a:gd fmla="val 41746" name="adj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Sustainable</a:t>
              </a:r>
              <a:endPara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17459" y="1730652"/>
              <a:ext cx="2989200" cy="1392900"/>
            </a:xfrm>
            <a:prstGeom prst="chevron">
              <a:avLst>
                <a:gd fmla="val 41746" name="adj"/>
              </a:avLst>
            </a:prstGeom>
            <a:solidFill>
              <a:srgbClr val="FFFFFF"/>
            </a:solidFill>
            <a:ln cap="flat" cmpd="sng" w="28575">
              <a:solidFill>
                <a:srgbClr val="1C458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1C4587"/>
                  </a:solidFill>
                  <a:latin typeface="Lexend"/>
                  <a:ea typeface="Lexend"/>
                  <a:cs typeface="Lexend"/>
                  <a:sym typeface="Lexend"/>
                </a:rPr>
                <a:t>GAP</a:t>
              </a:r>
              <a:endParaRPr b="1" i="0" sz="20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9127562" y="3319042"/>
              <a:ext cx="2989200" cy="2919300"/>
            </a:xfrm>
            <a:prstGeom prst="chevron">
              <a:avLst>
                <a:gd fmla="val 41746" name="adj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217459" y="3286667"/>
              <a:ext cx="2989200" cy="2951700"/>
            </a:xfrm>
            <a:prstGeom prst="chevron">
              <a:avLst>
                <a:gd fmla="val 41746" name="adj"/>
              </a:avLst>
            </a:prstGeom>
            <a:solidFill>
              <a:srgbClr val="FFFFFF"/>
            </a:solidFill>
            <a:ln cap="flat" cmpd="sng" w="28575">
              <a:solidFill>
                <a:srgbClr val="1C458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22" name="Google Shape;422;p14"/>
          <p:cNvSpPr txBox="1"/>
          <p:nvPr/>
        </p:nvSpPr>
        <p:spPr>
          <a:xfrm>
            <a:off x="908175" y="3237700"/>
            <a:ext cx="1470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Persona</a:t>
            </a:r>
            <a:endParaRPr b="1" i="0" sz="20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4"/>
          <p:cNvSpPr/>
          <p:nvPr/>
        </p:nvSpPr>
        <p:spPr>
          <a:xfrm>
            <a:off x="7157750" y="3388000"/>
            <a:ext cx="1848900" cy="13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7213375" y="2851850"/>
            <a:ext cx="126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Ethical </a:t>
            </a:r>
            <a:endParaRPr b="1" i="0" sz="15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14"/>
          <p:cNvSpPr txBox="1"/>
          <p:nvPr/>
        </p:nvSpPr>
        <p:spPr>
          <a:xfrm>
            <a:off x="7258200" y="3735825"/>
            <a:ext cx="126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Scalable</a:t>
            </a:r>
            <a:endParaRPr b="1" i="0" sz="15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2785775" y="3388000"/>
            <a:ext cx="4055400" cy="13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4"/>
          <p:cNvSpPr txBox="1"/>
          <p:nvPr/>
        </p:nvSpPr>
        <p:spPr>
          <a:xfrm>
            <a:off x="2431500" y="3521500"/>
            <a:ext cx="44514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	</a:t>
            </a: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Available and easy to use for users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around the world 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14"/>
          <p:cNvSpPr txBox="1"/>
          <p:nvPr/>
        </p:nvSpPr>
        <p:spPr>
          <a:xfrm>
            <a:off x="2968025" y="2802350"/>
            <a:ext cx="3656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Preventing regretful purchases through data-driven cognitive intervention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5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Alternatives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4" name="Google Shape;434;p15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rPr lang="en"/>
              <a:t>Comparing Competitors and Emergrade by Alexia to Criterias</a:t>
            </a:r>
            <a:endParaRPr/>
          </a:p>
        </p:txBody>
      </p:sp>
      <p:cxnSp>
        <p:nvCxnSpPr>
          <p:cNvPr id="435" name="Google Shape;435;p15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p15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15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8" name="Google Shape;438;p15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439" name="Google Shape;439;p15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0" name="Google Shape;440;p15"/>
          <p:cNvGraphicFramePr/>
          <p:nvPr/>
        </p:nvGraphicFramePr>
        <p:xfrm>
          <a:off x="927000" y="1552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{BB31CF43-47EB-4EA6-9897-A9F36DC3CFFB}</a:tableStyleId>
              </a:tblPr>
              <a:tblGrid>
                <a:gridCol w="1810700"/>
                <a:gridCol w="1810700"/>
                <a:gridCol w="1810700"/>
                <a:gridCol w="1810700"/>
              </a:tblGrid>
              <a:tr h="67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Sustainability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Ethical 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Scalable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Standard VTON Apps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Sustainable Fashion Subscription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2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Emergrade by Alexia</a:t>
                      </a:r>
                      <a:endParaRPr u="none" cap="none" strike="noStrike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pic>
        <p:nvPicPr>
          <p:cNvPr id="441" name="Google Shape;44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5"/>
          <p:cNvPicPr preferRelativeResize="0"/>
          <p:nvPr/>
        </p:nvPicPr>
        <p:blipFill rotWithShape="1">
          <a:blip r:embed="rId5">
            <a:alphaModFix/>
          </a:blip>
          <a:srcRect b="23393" l="25133" r="48911" t="25752"/>
          <a:stretch/>
        </p:blipFill>
        <p:spPr>
          <a:xfrm>
            <a:off x="5197238" y="2302100"/>
            <a:ext cx="550475" cy="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5"/>
          <p:cNvPicPr preferRelativeResize="0"/>
          <p:nvPr/>
        </p:nvPicPr>
        <p:blipFill rotWithShape="1">
          <a:blip r:embed="rId5">
            <a:alphaModFix/>
          </a:blip>
          <a:srcRect b="25406" l="73422" r="2407" t="25909"/>
          <a:stretch/>
        </p:blipFill>
        <p:spPr>
          <a:xfrm>
            <a:off x="5197238" y="3048949"/>
            <a:ext cx="550475" cy="5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5"/>
          <p:cNvPicPr preferRelativeResize="0"/>
          <p:nvPr/>
        </p:nvPicPr>
        <p:blipFill rotWithShape="1">
          <a:blip r:embed="rId5">
            <a:alphaModFix/>
          </a:blip>
          <a:srcRect b="27012" l="1283" r="72138" t="25614"/>
          <a:stretch/>
        </p:blipFill>
        <p:spPr>
          <a:xfrm>
            <a:off x="3348225" y="3810839"/>
            <a:ext cx="550482" cy="4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5"/>
          <p:cNvPicPr preferRelativeResize="0"/>
          <p:nvPr/>
        </p:nvPicPr>
        <p:blipFill rotWithShape="1">
          <a:blip r:embed="rId5">
            <a:alphaModFix/>
          </a:blip>
          <a:srcRect b="27012" l="1283" r="72138" t="25614"/>
          <a:stretch/>
        </p:blipFill>
        <p:spPr>
          <a:xfrm>
            <a:off x="5197238" y="3810839"/>
            <a:ext cx="550482" cy="4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5"/>
          <p:cNvPicPr preferRelativeResize="0"/>
          <p:nvPr/>
        </p:nvPicPr>
        <p:blipFill rotWithShape="1">
          <a:blip r:embed="rId5">
            <a:alphaModFix/>
          </a:blip>
          <a:srcRect b="27012" l="1283" r="72138" t="25614"/>
          <a:stretch/>
        </p:blipFill>
        <p:spPr>
          <a:xfrm>
            <a:off x="6921913" y="3810839"/>
            <a:ext cx="550482" cy="4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5"/>
          <p:cNvPicPr preferRelativeResize="0"/>
          <p:nvPr/>
        </p:nvPicPr>
        <p:blipFill rotWithShape="1">
          <a:blip r:embed="rId5">
            <a:alphaModFix/>
          </a:blip>
          <a:srcRect b="25404" l="73421" r="2407" t="25910"/>
          <a:stretch/>
        </p:blipFill>
        <p:spPr>
          <a:xfrm>
            <a:off x="3348225" y="2262687"/>
            <a:ext cx="550475" cy="5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5"/>
          <p:cNvPicPr preferRelativeResize="0"/>
          <p:nvPr/>
        </p:nvPicPr>
        <p:blipFill rotWithShape="1">
          <a:blip r:embed="rId5">
            <a:alphaModFix/>
          </a:blip>
          <a:srcRect b="27012" l="1283" r="72137" t="25614"/>
          <a:stretch/>
        </p:blipFill>
        <p:spPr>
          <a:xfrm>
            <a:off x="6921913" y="2326464"/>
            <a:ext cx="550482" cy="4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5"/>
          <p:cNvPicPr preferRelativeResize="0"/>
          <p:nvPr/>
        </p:nvPicPr>
        <p:blipFill rotWithShape="1">
          <a:blip r:embed="rId5">
            <a:alphaModFix/>
          </a:blip>
          <a:srcRect b="23393" l="25133" r="48911" t="25752"/>
          <a:stretch/>
        </p:blipFill>
        <p:spPr>
          <a:xfrm>
            <a:off x="6921913" y="3044300"/>
            <a:ext cx="550475" cy="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5"/>
          <p:cNvPicPr preferRelativeResize="0"/>
          <p:nvPr/>
        </p:nvPicPr>
        <p:blipFill rotWithShape="1">
          <a:blip r:embed="rId5">
            <a:alphaModFix/>
          </a:blip>
          <a:srcRect b="27012" l="1283" r="72137" t="25614"/>
          <a:stretch/>
        </p:blipFill>
        <p:spPr>
          <a:xfrm>
            <a:off x="3348225" y="3068664"/>
            <a:ext cx="550482" cy="4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6"/>
          <p:cNvSpPr txBox="1"/>
          <p:nvPr>
            <p:ph idx="4294967295" type="ctrTitle"/>
          </p:nvPr>
        </p:nvSpPr>
        <p:spPr>
          <a:xfrm>
            <a:off x="1950300" y="515988"/>
            <a:ext cx="5243400" cy="158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Solution:</a:t>
            </a:r>
            <a:endParaRPr b="0" i="0" sz="28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Emegrade </a:t>
            </a:r>
            <a:r>
              <a:rPr b="0" i="0" lang="en" sz="28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by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8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16"/>
          <p:cNvSpPr/>
          <p:nvPr/>
        </p:nvSpPr>
        <p:spPr>
          <a:xfrm>
            <a:off x="1530400" y="2921700"/>
            <a:ext cx="2611200" cy="1305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Virtual Change Room</a:t>
            </a:r>
            <a:endParaRPr b="0" i="0" sz="14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16"/>
          <p:cNvSpPr/>
          <p:nvPr/>
        </p:nvSpPr>
        <p:spPr>
          <a:xfrm>
            <a:off x="5011225" y="2868175"/>
            <a:ext cx="2611200" cy="1305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EEG Driven Suggestion System</a:t>
            </a:r>
            <a:endParaRPr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7"/>
          <p:cNvSpPr txBox="1"/>
          <p:nvPr>
            <p:ph idx="4294967295" type="ctrTitle"/>
          </p:nvPr>
        </p:nvSpPr>
        <p:spPr>
          <a:xfrm>
            <a:off x="1950300" y="515988"/>
            <a:ext cx="5243400" cy="158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Prong 1</a:t>
            </a:r>
            <a:endParaRPr b="0" i="0" sz="36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p17"/>
          <p:cNvSpPr/>
          <p:nvPr/>
        </p:nvSpPr>
        <p:spPr>
          <a:xfrm>
            <a:off x="3266400" y="2571750"/>
            <a:ext cx="2611200" cy="1305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Virtual Change Room</a:t>
            </a:r>
            <a:endParaRPr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Virtual Change Room</a:t>
            </a:r>
            <a:endParaRPr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9" name="Google Shape;469;p18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470" name="Google Shape;470;p18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18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18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18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pic>
        <p:nvPicPr>
          <p:cNvPr id="474" name="Google Shape;4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18"/>
          <p:cNvCxnSpPr/>
          <p:nvPr/>
        </p:nvCxnSpPr>
        <p:spPr>
          <a:xfrm flipH="1" rot="10800000">
            <a:off x="327811" y="1704328"/>
            <a:ext cx="2585100" cy="6300"/>
          </a:xfrm>
          <a:prstGeom prst="straightConnector1">
            <a:avLst/>
          </a:prstGeom>
          <a:noFill/>
          <a:ln cap="flat" cmpd="sng" w="19050">
            <a:solidFill>
              <a:srgbClr val="1C3D5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6" name="Google Shape;476;p18"/>
          <p:cNvCxnSpPr/>
          <p:nvPr/>
        </p:nvCxnSpPr>
        <p:spPr>
          <a:xfrm flipH="1" rot="10800000">
            <a:off x="3154411" y="1701135"/>
            <a:ext cx="2585100" cy="6300"/>
          </a:xfrm>
          <a:prstGeom prst="straightConnector1">
            <a:avLst/>
          </a:prstGeom>
          <a:noFill/>
          <a:ln cap="flat" cmpd="sng" w="19050">
            <a:solidFill>
              <a:srgbClr val="1C3D5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7" name="Google Shape;477;p18"/>
          <p:cNvCxnSpPr/>
          <p:nvPr/>
        </p:nvCxnSpPr>
        <p:spPr>
          <a:xfrm flipH="1" rot="10800000">
            <a:off x="6432746" y="1701135"/>
            <a:ext cx="2358600" cy="6300"/>
          </a:xfrm>
          <a:prstGeom prst="straightConnector1">
            <a:avLst/>
          </a:prstGeom>
          <a:noFill/>
          <a:ln cap="flat" cmpd="sng" w="19050">
            <a:solidFill>
              <a:srgbClr val="1C3D5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8" name="Google Shape;478;p18"/>
          <p:cNvSpPr/>
          <p:nvPr/>
        </p:nvSpPr>
        <p:spPr>
          <a:xfrm>
            <a:off x="326850" y="1365726"/>
            <a:ext cx="258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8"/>
          <p:cNvSpPr/>
          <p:nvPr/>
        </p:nvSpPr>
        <p:spPr>
          <a:xfrm>
            <a:off x="3154411" y="1365726"/>
            <a:ext cx="258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8"/>
          <p:cNvSpPr/>
          <p:nvPr/>
        </p:nvSpPr>
        <p:spPr>
          <a:xfrm>
            <a:off x="6432746" y="1370542"/>
            <a:ext cx="2360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8"/>
          <p:cNvSpPr/>
          <p:nvPr/>
        </p:nvSpPr>
        <p:spPr>
          <a:xfrm>
            <a:off x="2233900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8"/>
          <p:cNvSpPr/>
          <p:nvPr/>
        </p:nvSpPr>
        <p:spPr>
          <a:xfrm>
            <a:off x="3153450" y="1845868"/>
            <a:ext cx="2585100" cy="751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Digital Garment Overlay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8"/>
          <p:cNvSpPr/>
          <p:nvPr/>
        </p:nvSpPr>
        <p:spPr>
          <a:xfrm>
            <a:off x="326850" y="1845868"/>
            <a:ext cx="2585100" cy="751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Generative AI Model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8"/>
          <p:cNvSpPr/>
          <p:nvPr/>
        </p:nvSpPr>
        <p:spPr>
          <a:xfrm>
            <a:off x="6441747" y="1845875"/>
            <a:ext cx="2400600" cy="7515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Increase purchase confidence. Reduce returns from poor fit or aesthetics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8"/>
          <p:cNvSpPr/>
          <p:nvPr/>
        </p:nvSpPr>
        <p:spPr>
          <a:xfrm>
            <a:off x="5891096" y="2081213"/>
            <a:ext cx="3945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9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Virtual Change Room</a:t>
            </a:r>
            <a:endParaRPr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1" name="Google Shape;491;p19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492" name="Google Shape;492;p19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19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19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5" name="Google Shape;495;p19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pic>
        <p:nvPicPr>
          <p:cNvPr id="496" name="Google Shape;4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19"/>
          <p:cNvCxnSpPr/>
          <p:nvPr/>
        </p:nvCxnSpPr>
        <p:spPr>
          <a:xfrm flipH="1" rot="10800000">
            <a:off x="327811" y="1704328"/>
            <a:ext cx="2585100" cy="6300"/>
          </a:xfrm>
          <a:prstGeom prst="straightConnector1">
            <a:avLst/>
          </a:prstGeom>
          <a:noFill/>
          <a:ln cap="flat" cmpd="sng" w="19050">
            <a:solidFill>
              <a:srgbClr val="1C3D5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8" name="Google Shape;498;p19"/>
          <p:cNvCxnSpPr/>
          <p:nvPr/>
        </p:nvCxnSpPr>
        <p:spPr>
          <a:xfrm flipH="1" rot="10800000">
            <a:off x="3154411" y="1701135"/>
            <a:ext cx="2585100" cy="6300"/>
          </a:xfrm>
          <a:prstGeom prst="straightConnector1">
            <a:avLst/>
          </a:prstGeom>
          <a:noFill/>
          <a:ln cap="flat" cmpd="sng" w="19050">
            <a:solidFill>
              <a:srgbClr val="1C3D5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9" name="Google Shape;499;p19"/>
          <p:cNvCxnSpPr/>
          <p:nvPr/>
        </p:nvCxnSpPr>
        <p:spPr>
          <a:xfrm flipH="1" rot="10800000">
            <a:off x="6432746" y="1701135"/>
            <a:ext cx="2358600" cy="6300"/>
          </a:xfrm>
          <a:prstGeom prst="straightConnector1">
            <a:avLst/>
          </a:prstGeom>
          <a:noFill/>
          <a:ln cap="flat" cmpd="sng" w="19050">
            <a:solidFill>
              <a:srgbClr val="1C3D5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p19"/>
          <p:cNvSpPr/>
          <p:nvPr/>
        </p:nvSpPr>
        <p:spPr>
          <a:xfrm>
            <a:off x="326850" y="1365726"/>
            <a:ext cx="258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9"/>
          <p:cNvSpPr/>
          <p:nvPr/>
        </p:nvSpPr>
        <p:spPr>
          <a:xfrm>
            <a:off x="3154411" y="1365726"/>
            <a:ext cx="258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9"/>
          <p:cNvSpPr/>
          <p:nvPr/>
        </p:nvSpPr>
        <p:spPr>
          <a:xfrm>
            <a:off x="6432746" y="1370542"/>
            <a:ext cx="2360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9"/>
          <p:cNvSpPr/>
          <p:nvPr/>
        </p:nvSpPr>
        <p:spPr>
          <a:xfrm>
            <a:off x="2233900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9"/>
          <p:cNvSpPr/>
          <p:nvPr/>
        </p:nvSpPr>
        <p:spPr>
          <a:xfrm>
            <a:off x="3153450" y="1845868"/>
            <a:ext cx="2585100" cy="751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Digital Garment Overlay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9"/>
          <p:cNvSpPr/>
          <p:nvPr/>
        </p:nvSpPr>
        <p:spPr>
          <a:xfrm>
            <a:off x="326850" y="1845868"/>
            <a:ext cx="2585100" cy="751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Generative AI Model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9"/>
          <p:cNvSpPr/>
          <p:nvPr/>
        </p:nvSpPr>
        <p:spPr>
          <a:xfrm>
            <a:off x="6431775" y="1845875"/>
            <a:ext cx="2400600" cy="7515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Increase purchase confidence. Reduce returns from poor fit or aesthetics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9"/>
          <p:cNvSpPr/>
          <p:nvPr/>
        </p:nvSpPr>
        <p:spPr>
          <a:xfrm>
            <a:off x="5891096" y="2081213"/>
            <a:ext cx="3945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8" name="Google Shape;508;p19"/>
          <p:cNvSpPr/>
          <p:nvPr/>
        </p:nvSpPr>
        <p:spPr>
          <a:xfrm>
            <a:off x="6431785" y="2828267"/>
            <a:ext cx="2358600" cy="7515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Creates the “change room” experience virtually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9"/>
          <p:cNvSpPr/>
          <p:nvPr/>
        </p:nvSpPr>
        <p:spPr>
          <a:xfrm>
            <a:off x="326850" y="2828267"/>
            <a:ext cx="2585100" cy="751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Two-Image Input System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9"/>
          <p:cNvSpPr/>
          <p:nvPr/>
        </p:nvSpPr>
        <p:spPr>
          <a:xfrm>
            <a:off x="3153450" y="2828267"/>
            <a:ext cx="2585100" cy="751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Personalized Virtual Try-On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9"/>
          <p:cNvSpPr/>
          <p:nvPr/>
        </p:nvSpPr>
        <p:spPr>
          <a:xfrm>
            <a:off x="5891096" y="3063612"/>
            <a:ext cx="3945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0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Virtual Change Room</a:t>
            </a:r>
            <a:endParaRPr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7" name="Google Shape;517;p20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518" name="Google Shape;518;p20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20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0" name="Google Shape;520;p20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20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pic>
        <p:nvPicPr>
          <p:cNvPr id="522" name="Google Shape;5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0"/>
          <p:cNvSpPr/>
          <p:nvPr/>
        </p:nvSpPr>
        <p:spPr>
          <a:xfrm>
            <a:off x="3153450" y="1845868"/>
            <a:ext cx="2585100" cy="751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Digital Garment Overlay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0"/>
          <p:cNvSpPr/>
          <p:nvPr/>
        </p:nvSpPr>
        <p:spPr>
          <a:xfrm>
            <a:off x="326850" y="1845868"/>
            <a:ext cx="2585100" cy="751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Generative AI Model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0"/>
          <p:cNvSpPr/>
          <p:nvPr/>
        </p:nvSpPr>
        <p:spPr>
          <a:xfrm>
            <a:off x="6431785" y="3810665"/>
            <a:ext cx="2358600" cy="7515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Suggests personalized sizing recommendations based on user data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0"/>
          <p:cNvSpPr/>
          <p:nvPr/>
        </p:nvSpPr>
        <p:spPr>
          <a:xfrm>
            <a:off x="6431785" y="2828267"/>
            <a:ext cx="2358600" cy="7515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Creates the “Change room” </a:t>
            </a:r>
            <a:r>
              <a:rPr lang="en"/>
              <a:t>experience virtually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0"/>
          <p:cNvSpPr/>
          <p:nvPr/>
        </p:nvSpPr>
        <p:spPr>
          <a:xfrm>
            <a:off x="6431775" y="1845875"/>
            <a:ext cx="2400600" cy="7515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Increase purchase confidence. Reduce returns from poor fit or aesthetics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0"/>
          <p:cNvSpPr/>
          <p:nvPr/>
        </p:nvSpPr>
        <p:spPr>
          <a:xfrm>
            <a:off x="326850" y="2828267"/>
            <a:ext cx="2585100" cy="751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Two-Image Input System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0"/>
          <p:cNvSpPr/>
          <p:nvPr/>
        </p:nvSpPr>
        <p:spPr>
          <a:xfrm>
            <a:off x="326850" y="3802836"/>
            <a:ext cx="2585100" cy="751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Virtual Assistant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3153450" y="2828267"/>
            <a:ext cx="2585100" cy="751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Personalized Virtual Try-On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0"/>
          <p:cNvSpPr/>
          <p:nvPr/>
        </p:nvSpPr>
        <p:spPr>
          <a:xfrm>
            <a:off x="3153450" y="3810665"/>
            <a:ext cx="2585100" cy="751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User Size Uncertainty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0"/>
          <p:cNvSpPr/>
          <p:nvPr/>
        </p:nvSpPr>
        <p:spPr>
          <a:xfrm>
            <a:off x="5891096" y="2081213"/>
            <a:ext cx="3945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3" name="Google Shape;533;p20"/>
          <p:cNvSpPr/>
          <p:nvPr/>
        </p:nvSpPr>
        <p:spPr>
          <a:xfrm>
            <a:off x="5891096" y="3063612"/>
            <a:ext cx="3945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4" name="Google Shape;534;p20"/>
          <p:cNvSpPr/>
          <p:nvPr/>
        </p:nvSpPr>
        <p:spPr>
          <a:xfrm>
            <a:off x="5891096" y="4046012"/>
            <a:ext cx="3945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535" name="Google Shape;535;p20"/>
          <p:cNvCxnSpPr/>
          <p:nvPr/>
        </p:nvCxnSpPr>
        <p:spPr>
          <a:xfrm flipH="1" rot="10800000">
            <a:off x="327811" y="1704328"/>
            <a:ext cx="2585100" cy="6300"/>
          </a:xfrm>
          <a:prstGeom prst="straightConnector1">
            <a:avLst/>
          </a:prstGeom>
          <a:noFill/>
          <a:ln cap="flat" cmpd="sng" w="19050">
            <a:solidFill>
              <a:srgbClr val="1C3D5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6" name="Google Shape;536;p20"/>
          <p:cNvCxnSpPr/>
          <p:nvPr/>
        </p:nvCxnSpPr>
        <p:spPr>
          <a:xfrm flipH="1" rot="10800000">
            <a:off x="3154411" y="1701135"/>
            <a:ext cx="2585100" cy="6300"/>
          </a:xfrm>
          <a:prstGeom prst="straightConnector1">
            <a:avLst/>
          </a:prstGeom>
          <a:noFill/>
          <a:ln cap="flat" cmpd="sng" w="19050">
            <a:solidFill>
              <a:srgbClr val="1C3D5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7" name="Google Shape;537;p20"/>
          <p:cNvCxnSpPr/>
          <p:nvPr/>
        </p:nvCxnSpPr>
        <p:spPr>
          <a:xfrm flipH="1" rot="10800000">
            <a:off x="6432746" y="1701135"/>
            <a:ext cx="2358600" cy="6300"/>
          </a:xfrm>
          <a:prstGeom prst="straightConnector1">
            <a:avLst/>
          </a:prstGeom>
          <a:noFill/>
          <a:ln cap="flat" cmpd="sng" w="19050">
            <a:solidFill>
              <a:srgbClr val="1C3D5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8" name="Google Shape;538;p20"/>
          <p:cNvSpPr/>
          <p:nvPr/>
        </p:nvSpPr>
        <p:spPr>
          <a:xfrm>
            <a:off x="326850" y="1365726"/>
            <a:ext cx="258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0"/>
          <p:cNvSpPr/>
          <p:nvPr/>
        </p:nvSpPr>
        <p:spPr>
          <a:xfrm>
            <a:off x="3154411" y="1365726"/>
            <a:ext cx="258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0"/>
          <p:cNvSpPr/>
          <p:nvPr/>
        </p:nvSpPr>
        <p:spPr>
          <a:xfrm>
            <a:off x="6432746" y="1370542"/>
            <a:ext cx="2360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0"/>
          <p:cNvSpPr/>
          <p:nvPr/>
        </p:nvSpPr>
        <p:spPr>
          <a:xfrm>
            <a:off x="2233900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9"/>
          <p:cNvSpPr txBox="1"/>
          <p:nvPr>
            <p:ph idx="4294967295" type="ctrTitle"/>
          </p:nvPr>
        </p:nvSpPr>
        <p:spPr>
          <a:xfrm>
            <a:off x="1950300" y="515988"/>
            <a:ext cx="5243400" cy="158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Prong 2</a:t>
            </a:r>
            <a:endParaRPr b="0" i="0" sz="36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7" name="Google Shape;547;p29"/>
          <p:cNvSpPr/>
          <p:nvPr/>
        </p:nvSpPr>
        <p:spPr>
          <a:xfrm>
            <a:off x="3266400" y="2571750"/>
            <a:ext cx="2611200" cy="1305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EEG </a:t>
            </a: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Driven Suggestion System</a:t>
            </a:r>
            <a:endParaRPr b="0" i="0" sz="14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a1d3bfffec_2_43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EEG Drive Suggestion System</a:t>
            </a:r>
            <a:endParaRPr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3" name="Google Shape;553;g3a1d3bfffec_2_43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554" name="Google Shape;554;g3a1d3bfffec_2_43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g3a1d3bfffec_2_43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6" name="Google Shape;556;g3a1d3bfffec_2_43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7" name="Google Shape;557;g3a1d3bfffec_2_43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pic>
        <p:nvPicPr>
          <p:cNvPr id="558" name="Google Shape;558;g3a1d3bfffec_2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a1d3bfffec_2_43"/>
          <p:cNvSpPr/>
          <p:nvPr/>
        </p:nvSpPr>
        <p:spPr>
          <a:xfrm>
            <a:off x="4219500" y="4683725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3a1d3bfffec_2_43"/>
          <p:cNvSpPr/>
          <p:nvPr/>
        </p:nvSpPr>
        <p:spPr>
          <a:xfrm>
            <a:off x="326850" y="1635675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 wears a Muse 2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19bba3a99_0_101"/>
          <p:cNvSpPr txBox="1"/>
          <p:nvPr/>
        </p:nvSpPr>
        <p:spPr>
          <a:xfrm>
            <a:off x="159725" y="1159625"/>
            <a:ext cx="91440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92 Million tonnes of wasted textile</a:t>
            </a:r>
            <a:endParaRPr sz="4000">
              <a:solidFill>
                <a:srgbClr val="FF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4" name="Google Shape;64;g3a19bba3a99_0_101"/>
          <p:cNvSpPr txBox="1"/>
          <p:nvPr/>
        </p:nvSpPr>
        <p:spPr>
          <a:xfrm>
            <a:off x="272375" y="237725"/>
            <a:ext cx="5479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  <a:latin typeface="Lexend Black"/>
                <a:ea typeface="Lexend Black"/>
                <a:cs typeface="Lexend Black"/>
                <a:sym typeface="Lexend Black"/>
              </a:rPr>
              <a:t>Each Year…</a:t>
            </a:r>
            <a:endParaRPr sz="5000">
              <a:solidFill>
                <a:srgbClr val="FF0000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1d3bfffec_2_25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EEG Drive Suggestion System</a:t>
            </a:r>
            <a:endParaRPr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6" name="Google Shape;566;g3a1d3bfffec_2_25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567" name="Google Shape;567;g3a1d3bfffec_2_25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g3a1d3bfffec_2_25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g3a1d3bfffec_2_25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0" name="Google Shape;570;g3a1d3bfffec_2_25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pic>
        <p:nvPicPr>
          <p:cNvPr id="571" name="Google Shape;571;g3a1d3bfffec_2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3a1d3bfffec_2_25"/>
          <p:cNvSpPr/>
          <p:nvPr/>
        </p:nvSpPr>
        <p:spPr>
          <a:xfrm>
            <a:off x="4219500" y="4683725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3a1d3bfffec_2_25"/>
          <p:cNvSpPr/>
          <p:nvPr/>
        </p:nvSpPr>
        <p:spPr>
          <a:xfrm>
            <a:off x="326850" y="1635675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 wears a Muse 2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4" name="Google Shape;574;g3a1d3bfffec_2_25"/>
          <p:cNvSpPr/>
          <p:nvPr/>
        </p:nvSpPr>
        <p:spPr>
          <a:xfrm>
            <a:off x="2623550" y="1658850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 minute session to track live EEG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5" name="Google Shape;575;g3a1d3bfffec_2_25"/>
          <p:cNvSpPr/>
          <p:nvPr/>
        </p:nvSpPr>
        <p:spPr>
          <a:xfrm>
            <a:off x="2118250" y="2771450"/>
            <a:ext cx="476400" cy="4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a1d3bfffec_2_7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EEG Drive Suggestion System</a:t>
            </a:r>
            <a:endParaRPr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g3a1d3bfffec_2_7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582" name="Google Shape;582;g3a1d3bfffec_2_7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g3a1d3bfffec_2_7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4" name="Google Shape;584;g3a1d3bfffec_2_7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g3a1d3bfffec_2_7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pic>
        <p:nvPicPr>
          <p:cNvPr id="586" name="Google Shape;586;g3a1d3bfffec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3a1d3bfffec_2_7"/>
          <p:cNvSpPr/>
          <p:nvPr/>
        </p:nvSpPr>
        <p:spPr>
          <a:xfrm>
            <a:off x="4219500" y="4683725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3a1d3bfffec_2_7"/>
          <p:cNvSpPr/>
          <p:nvPr/>
        </p:nvSpPr>
        <p:spPr>
          <a:xfrm>
            <a:off x="326850" y="1635675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 wears a Muse 2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g3a1d3bfffec_2_7"/>
          <p:cNvSpPr/>
          <p:nvPr/>
        </p:nvSpPr>
        <p:spPr>
          <a:xfrm>
            <a:off x="2623550" y="1658850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 minute session to track live EEG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0" name="Google Shape;590;g3a1d3bfffec_2_7"/>
          <p:cNvSpPr/>
          <p:nvPr/>
        </p:nvSpPr>
        <p:spPr>
          <a:xfrm>
            <a:off x="4861750" y="1635675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Obtains EEG data from 1 live tracking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1" name="Google Shape;591;g3a1d3bfffec_2_7"/>
          <p:cNvSpPr/>
          <p:nvPr/>
        </p:nvSpPr>
        <p:spPr>
          <a:xfrm>
            <a:off x="2118250" y="2771450"/>
            <a:ext cx="476400" cy="4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a1d3bfffec_2_7"/>
          <p:cNvSpPr/>
          <p:nvPr/>
        </p:nvSpPr>
        <p:spPr>
          <a:xfrm>
            <a:off x="4414950" y="2738088"/>
            <a:ext cx="476400" cy="4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en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EEG Drive Suggestion System</a:t>
            </a:r>
            <a:endParaRPr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32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599" name="Google Shape;599;p32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32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32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32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pic>
        <p:nvPicPr>
          <p:cNvPr id="603" name="Google Shape;6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2"/>
          <p:cNvSpPr/>
          <p:nvPr/>
        </p:nvSpPr>
        <p:spPr>
          <a:xfrm>
            <a:off x="4219500" y="4683725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2"/>
          <p:cNvSpPr/>
          <p:nvPr/>
        </p:nvSpPr>
        <p:spPr>
          <a:xfrm>
            <a:off x="326850" y="1635675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 wears a Muse 2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p32"/>
          <p:cNvSpPr/>
          <p:nvPr/>
        </p:nvSpPr>
        <p:spPr>
          <a:xfrm>
            <a:off x="2623550" y="1658850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 minute session to track live EEG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7" name="Google Shape;607;p32"/>
          <p:cNvSpPr/>
          <p:nvPr/>
        </p:nvSpPr>
        <p:spPr>
          <a:xfrm>
            <a:off x="7099975" y="1692200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Based on EEG suggests users if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purchase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is impulsive or not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8" name="Google Shape;608;p32"/>
          <p:cNvSpPr/>
          <p:nvPr/>
        </p:nvSpPr>
        <p:spPr>
          <a:xfrm>
            <a:off x="4861750" y="1635675"/>
            <a:ext cx="1762500" cy="2634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Obtains EEG data from 1 live tracking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9" name="Google Shape;609;p32"/>
          <p:cNvSpPr/>
          <p:nvPr/>
        </p:nvSpPr>
        <p:spPr>
          <a:xfrm>
            <a:off x="2118250" y="2771450"/>
            <a:ext cx="476400" cy="4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2"/>
          <p:cNvSpPr/>
          <p:nvPr/>
        </p:nvSpPr>
        <p:spPr>
          <a:xfrm>
            <a:off x="4414950" y="2738088"/>
            <a:ext cx="476400" cy="4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2"/>
          <p:cNvSpPr/>
          <p:nvPr/>
        </p:nvSpPr>
        <p:spPr>
          <a:xfrm>
            <a:off x="6682750" y="2711163"/>
            <a:ext cx="476400" cy="4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3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Timeline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618" name="Google Shape;618;p33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33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33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1" name="Google Shape;621;p33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622" name="Google Shape;622;p33"/>
          <p:cNvSpPr/>
          <p:nvPr/>
        </p:nvSpPr>
        <p:spPr>
          <a:xfrm>
            <a:off x="4395750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3"/>
          <p:cNvSpPr/>
          <p:nvPr/>
        </p:nvSpPr>
        <p:spPr>
          <a:xfrm>
            <a:off x="7461227" y="1420893"/>
            <a:ext cx="1316100" cy="3435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Long Term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3"/>
          <p:cNvSpPr/>
          <p:nvPr/>
        </p:nvSpPr>
        <p:spPr>
          <a:xfrm rot="-5400000">
            <a:off x="4030850" y="-1510600"/>
            <a:ext cx="1041000" cy="84516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6" name="Google Shape;626;p33"/>
          <p:cNvSpPr/>
          <p:nvPr/>
        </p:nvSpPr>
        <p:spPr>
          <a:xfrm rot="-5400000">
            <a:off x="4046200" y="-168675"/>
            <a:ext cx="1045500" cy="84147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7" name="Google Shape;627;p33"/>
          <p:cNvSpPr/>
          <p:nvPr/>
        </p:nvSpPr>
        <p:spPr>
          <a:xfrm>
            <a:off x="304150" y="2194625"/>
            <a:ext cx="1522200" cy="1041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Virtual Change </a:t>
            </a:r>
            <a:r>
              <a:rPr lang="en">
                <a:solidFill>
                  <a:schemeClr val="lt1"/>
                </a:solidFill>
              </a:rPr>
              <a:t>Room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3"/>
          <p:cNvSpPr/>
          <p:nvPr/>
        </p:nvSpPr>
        <p:spPr>
          <a:xfrm>
            <a:off x="303250" y="3585250"/>
            <a:ext cx="1522200" cy="9762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Prong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3"/>
          <p:cNvSpPr/>
          <p:nvPr/>
        </p:nvSpPr>
        <p:spPr>
          <a:xfrm>
            <a:off x="4708006" y="1423827"/>
            <a:ext cx="2634000" cy="3435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Medium Term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3"/>
          <p:cNvSpPr/>
          <p:nvPr/>
        </p:nvSpPr>
        <p:spPr>
          <a:xfrm>
            <a:off x="1952754" y="1417950"/>
            <a:ext cx="2634000" cy="3435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Short Term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1" name="Google Shape;631;p33"/>
          <p:cNvGrpSpPr/>
          <p:nvPr/>
        </p:nvGrpSpPr>
        <p:grpSpPr>
          <a:xfrm>
            <a:off x="1951122" y="1757122"/>
            <a:ext cx="2636292" cy="343663"/>
            <a:chOff x="3267667" y="1816834"/>
            <a:chExt cx="3072960" cy="367201"/>
          </a:xfrm>
        </p:grpSpPr>
        <p:sp>
          <p:nvSpPr>
            <p:cNvPr id="632" name="Google Shape;632;p33"/>
            <p:cNvSpPr/>
            <p:nvPr/>
          </p:nvSpPr>
          <p:spPr>
            <a:xfrm>
              <a:off x="5572927" y="1816835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Q4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4806355" y="1816834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Q3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037011" y="1816834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Q2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267667" y="1816834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Q1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33"/>
          <p:cNvGrpSpPr/>
          <p:nvPr/>
        </p:nvGrpSpPr>
        <p:grpSpPr>
          <a:xfrm>
            <a:off x="4708311" y="1765923"/>
            <a:ext cx="2636292" cy="343663"/>
            <a:chOff x="3267667" y="1816834"/>
            <a:chExt cx="3072960" cy="367201"/>
          </a:xfrm>
        </p:grpSpPr>
        <p:sp>
          <p:nvSpPr>
            <p:cNvPr id="637" name="Google Shape;637;p33"/>
            <p:cNvSpPr/>
            <p:nvPr/>
          </p:nvSpPr>
          <p:spPr>
            <a:xfrm>
              <a:off x="5572927" y="1816835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Q4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4806355" y="1816834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Q3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4037011" y="1816834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Q2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3267667" y="1816834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Q1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33"/>
          <p:cNvGrpSpPr/>
          <p:nvPr/>
        </p:nvGrpSpPr>
        <p:grpSpPr>
          <a:xfrm>
            <a:off x="7461678" y="1781293"/>
            <a:ext cx="1316252" cy="343663"/>
            <a:chOff x="4806355" y="1816834"/>
            <a:chExt cx="1534272" cy="367201"/>
          </a:xfrm>
        </p:grpSpPr>
        <p:sp>
          <p:nvSpPr>
            <p:cNvPr id="642" name="Google Shape;642;p33"/>
            <p:cNvSpPr/>
            <p:nvPr/>
          </p:nvSpPr>
          <p:spPr>
            <a:xfrm>
              <a:off x="5572927" y="1816835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Y4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806355" y="1816834"/>
              <a:ext cx="767700" cy="367200"/>
            </a:xfrm>
            <a:prstGeom prst="rect">
              <a:avLst/>
            </a:prstGeom>
            <a:solidFill>
              <a:srgbClr val="D3D3D3"/>
            </a:solidFill>
            <a:ln cap="flat" cmpd="sng" w="1905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Y3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33"/>
          <p:cNvSpPr/>
          <p:nvPr/>
        </p:nvSpPr>
        <p:spPr>
          <a:xfrm>
            <a:off x="1951125" y="3512525"/>
            <a:ext cx="1020000" cy="262200"/>
          </a:xfrm>
          <a:prstGeom prst="homePlate">
            <a:avLst>
              <a:gd fmla="val 277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Integrate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3"/>
          <p:cNvSpPr/>
          <p:nvPr/>
        </p:nvSpPr>
        <p:spPr>
          <a:xfrm>
            <a:off x="2913800" y="3668938"/>
            <a:ext cx="711900" cy="262200"/>
          </a:xfrm>
          <a:prstGeom prst="homePlate">
            <a:avLst>
              <a:gd fmla="val 277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3"/>
          <p:cNvSpPr/>
          <p:nvPr/>
        </p:nvSpPr>
        <p:spPr>
          <a:xfrm>
            <a:off x="3625700" y="3904825"/>
            <a:ext cx="961800" cy="262200"/>
          </a:xfrm>
          <a:prstGeom prst="homePlate">
            <a:avLst>
              <a:gd fmla="val 277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 outreach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3"/>
          <p:cNvSpPr/>
          <p:nvPr/>
        </p:nvSpPr>
        <p:spPr>
          <a:xfrm>
            <a:off x="4708300" y="4161525"/>
            <a:ext cx="1316400" cy="262200"/>
          </a:xfrm>
          <a:prstGeom prst="homePlate">
            <a:avLst>
              <a:gd fmla="val 277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Launch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3"/>
          <p:cNvSpPr/>
          <p:nvPr/>
        </p:nvSpPr>
        <p:spPr>
          <a:xfrm>
            <a:off x="304150" y="3515438"/>
            <a:ext cx="1522200" cy="10410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EEG Drive Suggestion System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3"/>
          <p:cNvSpPr/>
          <p:nvPr/>
        </p:nvSpPr>
        <p:spPr>
          <a:xfrm>
            <a:off x="6024700" y="4294250"/>
            <a:ext cx="2696400" cy="262200"/>
          </a:xfrm>
          <a:prstGeom prst="homePlate">
            <a:avLst>
              <a:gd fmla="val 277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3"/>
          <p:cNvSpPr/>
          <p:nvPr/>
        </p:nvSpPr>
        <p:spPr>
          <a:xfrm>
            <a:off x="6744900" y="2962075"/>
            <a:ext cx="1976100" cy="262200"/>
          </a:xfrm>
          <a:prstGeom prst="homePlate">
            <a:avLst>
              <a:gd fmla="val 277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3"/>
          <p:cNvSpPr/>
          <p:nvPr/>
        </p:nvSpPr>
        <p:spPr>
          <a:xfrm>
            <a:off x="1951125" y="2203350"/>
            <a:ext cx="2022600" cy="297900"/>
          </a:xfrm>
          <a:prstGeom prst="homePlate">
            <a:avLst>
              <a:gd fmla="val 277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lang="en">
                <a:solidFill>
                  <a:schemeClr val="lt1"/>
                </a:solidFill>
              </a:rPr>
              <a:t>Pilot Group Test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3"/>
          <p:cNvSpPr/>
          <p:nvPr/>
        </p:nvSpPr>
        <p:spPr>
          <a:xfrm>
            <a:off x="5428500" y="2738200"/>
            <a:ext cx="1316400" cy="262200"/>
          </a:xfrm>
          <a:prstGeom prst="homePlate">
            <a:avLst>
              <a:gd fmla="val 277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Launch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3"/>
          <p:cNvSpPr/>
          <p:nvPr/>
        </p:nvSpPr>
        <p:spPr>
          <a:xfrm>
            <a:off x="3973725" y="2489725"/>
            <a:ext cx="1454700" cy="262200"/>
          </a:xfrm>
          <a:prstGeom prst="homePlate">
            <a:avLst>
              <a:gd fmla="val 277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None/>
            </a:pPr>
            <a:r>
              <a:rPr lang="en" sz="1000">
                <a:solidFill>
                  <a:schemeClr val="lt1"/>
                </a:solidFill>
              </a:rPr>
              <a:t>Improve Application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Financials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9" name="Google Shape;659;p34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660" name="Google Shape;660;p34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34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34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3" name="Google Shape;663;p34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664" name="Google Shape;664;p34"/>
          <p:cNvSpPr/>
          <p:nvPr/>
        </p:nvSpPr>
        <p:spPr>
          <a:xfrm>
            <a:off x="4395750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6" name="Google Shape;666;p34"/>
          <p:cNvGraphicFramePr/>
          <p:nvPr/>
        </p:nvGraphicFramePr>
        <p:xfrm>
          <a:off x="303217" y="14024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{85F9A4A1-9A8C-4378-9C99-6B634A320081}</a:tableStyleId>
              </a:tblPr>
              <a:tblGrid>
                <a:gridCol w="4051850"/>
                <a:gridCol w="4438450"/>
              </a:tblGrid>
              <a:tr h="33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Item</a:t>
                      </a:r>
                      <a:endParaRPr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Cost</a:t>
                      </a:r>
                      <a:endParaRPr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solidFill>
                      <a:srgbClr val="1C4587"/>
                    </a:solidFill>
                  </a:tcPr>
                </a:tc>
              </a:tr>
              <a:tr h="28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Development &amp; 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Prototyping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 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$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2,500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A4C2F4"/>
                    </a:solidFill>
                  </a:tcPr>
                </a:tc>
              </a:tr>
              <a:tr h="28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Core Infrastructure 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$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500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C9DAF8"/>
                    </a:solidFill>
                  </a:tcPr>
                </a:tc>
              </a:tr>
              <a:tr h="28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Hardware &amp; Testing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$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700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A4C2F4"/>
                    </a:solidFill>
                  </a:tcPr>
                </a:tc>
              </a:tr>
              <a:tr h="33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Legal &amp; Compliance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$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1,500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C9DAF8"/>
                    </a:solidFill>
                  </a:tcPr>
                </a:tc>
              </a:tr>
              <a:tr h="33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Contingency 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$</a:t>
                      </a: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500</a:t>
                      </a:r>
                      <a:endParaRPr sz="14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25" marB="45725" marR="91450" marL="91450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667" name="Google Shape;667;p34"/>
          <p:cNvSpPr/>
          <p:nvPr/>
        </p:nvSpPr>
        <p:spPr>
          <a:xfrm>
            <a:off x="303225" y="3792026"/>
            <a:ext cx="3774300" cy="49500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Startup Cost: $ </a:t>
            </a:r>
            <a:r>
              <a:rPr lang="en" sz="1800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5,700</a:t>
            </a:r>
            <a:endParaRPr b="0" i="0" sz="14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8" name="Google Shape;668;p34"/>
          <p:cNvSpPr/>
          <p:nvPr/>
        </p:nvSpPr>
        <p:spPr>
          <a:xfrm>
            <a:off x="4395750" y="3758663"/>
            <a:ext cx="3774300" cy="49500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1C4587"/>
                </a:solidFill>
                <a:latin typeface="Lexend"/>
                <a:ea typeface="Lexend"/>
                <a:cs typeface="Lexend"/>
                <a:sym typeface="Lexend"/>
              </a:rPr>
              <a:t>Monthly Expense </a:t>
            </a:r>
            <a:endParaRPr b="0" i="0" sz="1400" u="none" cap="none" strike="noStrike">
              <a:solidFill>
                <a:srgbClr val="1C4587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5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KPI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4" name="Google Shape;674;p35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rPr lang="en"/>
              <a:t>Key Performance Indicators</a:t>
            </a:r>
            <a:endParaRPr/>
          </a:p>
        </p:txBody>
      </p:sp>
      <p:cxnSp>
        <p:nvCxnSpPr>
          <p:cNvPr id="675" name="Google Shape;675;p35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6" name="Google Shape;676;p35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" name="Google Shape;677;p35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8" name="Google Shape;678;p35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679" name="Google Shape;679;p35"/>
          <p:cNvSpPr/>
          <p:nvPr/>
        </p:nvSpPr>
        <p:spPr>
          <a:xfrm>
            <a:off x="6463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5"/>
          <p:cNvSpPr/>
          <p:nvPr/>
        </p:nvSpPr>
        <p:spPr>
          <a:xfrm>
            <a:off x="3510000" y="1647825"/>
            <a:ext cx="2124000" cy="25242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3700500" y="1886025"/>
            <a:ext cx="1743000" cy="109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Impulse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Interruption Rate 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2" name="Google Shape;682;p35"/>
          <p:cNvSpPr/>
          <p:nvPr/>
        </p:nvSpPr>
        <p:spPr>
          <a:xfrm>
            <a:off x="6057900" y="1644413"/>
            <a:ext cx="2124000" cy="25242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5"/>
          <p:cNvSpPr/>
          <p:nvPr/>
        </p:nvSpPr>
        <p:spPr>
          <a:xfrm>
            <a:off x="6248400" y="1858413"/>
            <a:ext cx="1743000" cy="109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 Satisfaction Rate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84" name="Google Shape;6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5"/>
          <p:cNvSpPr txBox="1"/>
          <p:nvPr/>
        </p:nvSpPr>
        <p:spPr>
          <a:xfrm>
            <a:off x="1152600" y="3478225"/>
            <a:ext cx="1743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6" name="Google Shape;686;p35"/>
          <p:cNvSpPr txBox="1"/>
          <p:nvPr/>
        </p:nvSpPr>
        <p:spPr>
          <a:xfrm>
            <a:off x="3700500" y="3478225"/>
            <a:ext cx="1743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7" name="Google Shape;687;p35"/>
          <p:cNvSpPr txBox="1"/>
          <p:nvPr/>
        </p:nvSpPr>
        <p:spPr>
          <a:xfrm>
            <a:off x="6325650" y="3478225"/>
            <a:ext cx="1743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8" name="Google Shape;688;p35"/>
          <p:cNvSpPr/>
          <p:nvPr/>
        </p:nvSpPr>
        <p:spPr>
          <a:xfrm>
            <a:off x="962100" y="1647825"/>
            <a:ext cx="2124000" cy="25242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5"/>
          <p:cNvSpPr/>
          <p:nvPr/>
        </p:nvSpPr>
        <p:spPr>
          <a:xfrm>
            <a:off x="1152600" y="1886025"/>
            <a:ext cx="1743000" cy="109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Impulse Interruption Rate 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0" name="Google Shape;690;p35"/>
          <p:cNvSpPr txBox="1"/>
          <p:nvPr/>
        </p:nvSpPr>
        <p:spPr>
          <a:xfrm>
            <a:off x="1229025" y="3302050"/>
            <a:ext cx="15894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25%</a:t>
            </a:r>
            <a:endParaRPr sz="25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91" name="Google Shape;691;p35"/>
          <p:cNvSpPr txBox="1"/>
          <p:nvPr/>
        </p:nvSpPr>
        <p:spPr>
          <a:xfrm>
            <a:off x="3753675" y="3302050"/>
            <a:ext cx="15894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10</a:t>
            </a:r>
            <a:r>
              <a:rPr lang="en" sz="2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%</a:t>
            </a:r>
            <a:endParaRPr sz="25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92" name="Google Shape;692;p35"/>
          <p:cNvSpPr txBox="1"/>
          <p:nvPr/>
        </p:nvSpPr>
        <p:spPr>
          <a:xfrm>
            <a:off x="6325575" y="3324925"/>
            <a:ext cx="15894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90</a:t>
            </a:r>
            <a:r>
              <a:rPr lang="en" sz="25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%</a:t>
            </a:r>
            <a:endParaRPr sz="25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6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Risks and Mitigation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8" name="Google Shape;698;p36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699" name="Google Shape;699;p36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36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1" name="Google Shape;701;p36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2" name="Google Shape;702;p36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703" name="Google Shape;703;p36"/>
          <p:cNvSpPr/>
          <p:nvPr/>
        </p:nvSpPr>
        <p:spPr>
          <a:xfrm>
            <a:off x="8324850" y="4656400"/>
            <a:ext cx="352500" cy="1881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lorful squares with a black line&#10;&#10;Description automatically generated" id="704" name="Google Shape;7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547" y="1512402"/>
            <a:ext cx="2888926" cy="29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6"/>
          <p:cNvSpPr/>
          <p:nvPr/>
        </p:nvSpPr>
        <p:spPr>
          <a:xfrm>
            <a:off x="3991050" y="1520227"/>
            <a:ext cx="2124000" cy="28848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6"/>
          <p:cNvSpPr/>
          <p:nvPr/>
        </p:nvSpPr>
        <p:spPr>
          <a:xfrm>
            <a:off x="4132500" y="1654850"/>
            <a:ext cx="1841100" cy="12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Risk:</a:t>
            </a:r>
            <a:endParaRPr b="1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Unauthorized User Access</a:t>
            </a:r>
            <a:r>
              <a:rPr b="0" i="0" lang="en" sz="1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 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7" name="Google Shape;707;p36"/>
          <p:cNvSpPr/>
          <p:nvPr/>
        </p:nvSpPr>
        <p:spPr>
          <a:xfrm>
            <a:off x="4132500" y="3019550"/>
            <a:ext cx="1841100" cy="12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Mitigation: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OTP or Google Verification on Login 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8" name="Google Shape;708;p36"/>
          <p:cNvSpPr/>
          <p:nvPr/>
        </p:nvSpPr>
        <p:spPr>
          <a:xfrm>
            <a:off x="6553350" y="1520239"/>
            <a:ext cx="2124000" cy="28848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6"/>
          <p:cNvSpPr/>
          <p:nvPr/>
        </p:nvSpPr>
        <p:spPr>
          <a:xfrm>
            <a:off x="6694800" y="1654862"/>
            <a:ext cx="1841100" cy="12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779DE9"/>
                </a:solidFill>
                <a:latin typeface="Lexend"/>
                <a:ea typeface="Lexend"/>
                <a:cs typeface="Lexend"/>
                <a:sym typeface="Lexend"/>
              </a:rPr>
              <a:t>Risk:</a:t>
            </a:r>
            <a:endParaRPr b="1" i="0" sz="1400" u="none" cap="none" strike="noStrike">
              <a:solidFill>
                <a:srgbClr val="779DE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0" name="Google Shape;71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6"/>
          <p:cNvSpPr/>
          <p:nvPr/>
        </p:nvSpPr>
        <p:spPr>
          <a:xfrm>
            <a:off x="650337" y="2283288"/>
            <a:ext cx="578400" cy="576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6"/>
          <p:cNvSpPr/>
          <p:nvPr/>
        </p:nvSpPr>
        <p:spPr>
          <a:xfrm>
            <a:off x="4846953" y="2775271"/>
            <a:ext cx="412200" cy="3747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6"/>
          <p:cNvSpPr/>
          <p:nvPr/>
        </p:nvSpPr>
        <p:spPr>
          <a:xfrm>
            <a:off x="7409253" y="2719159"/>
            <a:ext cx="412200" cy="3747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6"/>
          <p:cNvSpPr/>
          <p:nvPr/>
        </p:nvSpPr>
        <p:spPr>
          <a:xfrm>
            <a:off x="4805400" y="2700575"/>
            <a:ext cx="495300" cy="472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1370737" y="3828113"/>
            <a:ext cx="578400" cy="576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6"/>
          <p:cNvSpPr/>
          <p:nvPr/>
        </p:nvSpPr>
        <p:spPr>
          <a:xfrm>
            <a:off x="6694800" y="3019562"/>
            <a:ext cx="1841100" cy="12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779DE9"/>
                </a:solidFill>
                <a:latin typeface="Lexend"/>
                <a:ea typeface="Lexend"/>
                <a:cs typeface="Lexend"/>
                <a:sym typeface="Lexend"/>
              </a:rPr>
              <a:t>Mitigation:</a:t>
            </a:r>
            <a:endParaRPr b="1" i="0" sz="1300" u="none" cap="none" strike="noStrike">
              <a:solidFill>
                <a:srgbClr val="779DE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779DE9"/>
                </a:solidFill>
                <a:latin typeface="Lexend"/>
                <a:ea typeface="Lexend"/>
                <a:cs typeface="Lexend"/>
                <a:sym typeface="Lexend"/>
              </a:rPr>
              <a:t>Encryption of all incoming Data</a:t>
            </a:r>
            <a:br>
              <a:rPr b="1" i="0" lang="en" sz="13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7367700" y="2621638"/>
            <a:ext cx="495300" cy="472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7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Risks and Mitigation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3" name="Google Shape;723;p37"/>
          <p:cNvSpPr txBox="1"/>
          <p:nvPr>
            <p:ph idx="1" type="body"/>
          </p:nvPr>
        </p:nvSpPr>
        <p:spPr>
          <a:xfrm>
            <a:off x="311700" y="894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  <p:cxnSp>
        <p:nvCxnSpPr>
          <p:cNvPr id="724" name="Google Shape;724;p37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37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6" name="Google Shape;726;p37"/>
          <p:cNvSpPr txBox="1"/>
          <p:nvPr>
            <p:ph idx="4294967295" type="subTitle"/>
          </p:nvPr>
        </p:nvSpPr>
        <p:spPr>
          <a:xfrm>
            <a:off x="7649400" y="407875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7" name="Google Shape;727;p37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728" name="Google Shape;728;p37"/>
          <p:cNvSpPr/>
          <p:nvPr/>
        </p:nvSpPr>
        <p:spPr>
          <a:xfrm>
            <a:off x="8324850" y="4656400"/>
            <a:ext cx="352500" cy="1881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7"/>
          <p:cNvSpPr/>
          <p:nvPr/>
        </p:nvSpPr>
        <p:spPr>
          <a:xfrm>
            <a:off x="3991050" y="1520227"/>
            <a:ext cx="2124000" cy="28848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7"/>
          <p:cNvSpPr/>
          <p:nvPr/>
        </p:nvSpPr>
        <p:spPr>
          <a:xfrm>
            <a:off x="4132500" y="1654850"/>
            <a:ext cx="1841100" cy="12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Risk:</a:t>
            </a:r>
            <a:endParaRPr b="1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Unauthorized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User Access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1" name="Google Shape;731;p37"/>
          <p:cNvSpPr/>
          <p:nvPr/>
        </p:nvSpPr>
        <p:spPr>
          <a:xfrm>
            <a:off x="4132500" y="3019550"/>
            <a:ext cx="1841100" cy="12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Mitigation:</a:t>
            </a:r>
            <a:endParaRPr b="1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OTP or Google Verification on Login </a:t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2" name="Google Shape;732;p37"/>
          <p:cNvSpPr/>
          <p:nvPr/>
        </p:nvSpPr>
        <p:spPr>
          <a:xfrm>
            <a:off x="6553350" y="1520239"/>
            <a:ext cx="2124000" cy="28848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7"/>
          <p:cNvSpPr/>
          <p:nvPr/>
        </p:nvSpPr>
        <p:spPr>
          <a:xfrm>
            <a:off x="6694800" y="1654862"/>
            <a:ext cx="1841100" cy="12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Risk:</a:t>
            </a:r>
            <a:br>
              <a:rPr b="1" i="0" lang="en" sz="14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Storage of Sensitive Data</a:t>
            </a:r>
            <a:endParaRPr b="1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4" name="Google Shape;734;p37"/>
          <p:cNvSpPr/>
          <p:nvPr/>
        </p:nvSpPr>
        <p:spPr>
          <a:xfrm>
            <a:off x="6694800" y="3019562"/>
            <a:ext cx="1841100" cy="12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Mitigation:</a:t>
            </a:r>
            <a:endParaRPr b="1" i="0" sz="13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Encryption of all incoming Data</a:t>
            </a:r>
            <a:br>
              <a:rPr b="1" i="0" lang="en" sz="1300" u="none" cap="none" strike="noStrik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endParaRPr b="0" i="0" sz="14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5" name="Google Shape;7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7"/>
          <p:cNvSpPr/>
          <p:nvPr/>
        </p:nvSpPr>
        <p:spPr>
          <a:xfrm>
            <a:off x="4846953" y="2775271"/>
            <a:ext cx="412200" cy="3747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7"/>
          <p:cNvSpPr/>
          <p:nvPr/>
        </p:nvSpPr>
        <p:spPr>
          <a:xfrm>
            <a:off x="7409253" y="2719159"/>
            <a:ext cx="412200" cy="3747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7"/>
          <p:cNvSpPr/>
          <p:nvPr/>
        </p:nvSpPr>
        <p:spPr>
          <a:xfrm>
            <a:off x="4805400" y="2700575"/>
            <a:ext cx="495300" cy="472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7"/>
          <p:cNvSpPr/>
          <p:nvPr/>
        </p:nvSpPr>
        <p:spPr>
          <a:xfrm>
            <a:off x="7367700" y="2621650"/>
            <a:ext cx="495300" cy="4722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lorful squares with a black line&#10;&#10;Description automatically generated" id="740" name="Google Shape;74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547" y="1512402"/>
            <a:ext cx="2888926" cy="29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/>
          <p:nvPr/>
        </p:nvSpPr>
        <p:spPr>
          <a:xfrm>
            <a:off x="650337" y="2283288"/>
            <a:ext cx="578400" cy="576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7"/>
          <p:cNvSpPr/>
          <p:nvPr/>
        </p:nvSpPr>
        <p:spPr>
          <a:xfrm>
            <a:off x="1370737" y="3828113"/>
            <a:ext cx="578400" cy="576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6"/>
              </a:buClr>
              <a:buSzPts val="2400"/>
              <a:buFont typeface="Cambria"/>
              <a:buNone/>
            </a:pPr>
            <a:r>
              <a:rPr b="1" i="0" lang="en" sz="2400" u="none" cap="none" strike="noStrike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="0" i="0" sz="1400" u="none" cap="none" strike="noStrik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a1c7fe7898_0_0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Executive Summary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48" name="Google Shape;748;g3a1c7fe7898_0_0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g3a1c7fe7898_0_0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0" name="Google Shape;750;g3a1c7fe7898_0_0"/>
          <p:cNvSpPr txBox="1"/>
          <p:nvPr>
            <p:ph idx="4294967295" type="subTitle"/>
          </p:nvPr>
        </p:nvSpPr>
        <p:spPr>
          <a:xfrm>
            <a:off x="7649400" y="429050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1" name="Google Shape;751;g3a1c7fe7898_0_0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752" name="Google Shape;752;g3a1c7fe7898_0_0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g3a1c7fe7898_0_0"/>
          <p:cNvCxnSpPr/>
          <p:nvPr/>
        </p:nvCxnSpPr>
        <p:spPr>
          <a:xfrm>
            <a:off x="1718018" y="2011125"/>
            <a:ext cx="0" cy="1998600"/>
          </a:xfrm>
          <a:prstGeom prst="straightConnector1">
            <a:avLst/>
          </a:prstGeom>
          <a:noFill/>
          <a:ln cap="flat" cmpd="sng" w="12700">
            <a:solidFill>
              <a:srgbClr val="3C7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54" name="Google Shape;754;g3a1c7fe7898_0_0"/>
          <p:cNvSpPr/>
          <p:nvPr/>
        </p:nvSpPr>
        <p:spPr>
          <a:xfrm>
            <a:off x="1678268" y="2011125"/>
            <a:ext cx="79500" cy="51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5" name="Google Shape;755;g3a1c7fe7898_0_0"/>
          <p:cNvSpPr/>
          <p:nvPr/>
        </p:nvSpPr>
        <p:spPr>
          <a:xfrm>
            <a:off x="1678268" y="2617162"/>
            <a:ext cx="79500" cy="51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6" name="Google Shape;756;g3a1c7fe7898_0_0"/>
          <p:cNvSpPr/>
          <p:nvPr/>
        </p:nvSpPr>
        <p:spPr>
          <a:xfrm>
            <a:off x="1678268" y="3223200"/>
            <a:ext cx="79500" cy="51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7" name="Google Shape;757;g3a1c7fe7898_0_0"/>
          <p:cNvSpPr/>
          <p:nvPr/>
        </p:nvSpPr>
        <p:spPr>
          <a:xfrm>
            <a:off x="1678268" y="3957825"/>
            <a:ext cx="79500" cy="51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58" name="Google Shape;758;g3a1c7fe7898_0_0"/>
          <p:cNvSpPr/>
          <p:nvPr/>
        </p:nvSpPr>
        <p:spPr>
          <a:xfrm>
            <a:off x="2019012" y="1783262"/>
            <a:ext cx="6813300" cy="5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1C458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1" lang="en" sz="1300">
                <a:solidFill>
                  <a:srgbClr val="073763"/>
                </a:solidFill>
                <a:latin typeface="Lexend"/>
                <a:ea typeface="Lexend"/>
                <a:cs typeface="Lexend"/>
                <a:sym typeface="Lexend"/>
              </a:rPr>
              <a:t>How might we create a solution to reduce the amount of clothing that ends up in landfills</a:t>
            </a:r>
            <a:endParaRPr b="0" i="1" sz="1300" u="none" cap="none" strike="noStrike">
              <a:solidFill>
                <a:srgbClr val="07376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9" name="Google Shape;759;g3a1c7fe7898_0_0"/>
          <p:cNvSpPr/>
          <p:nvPr/>
        </p:nvSpPr>
        <p:spPr>
          <a:xfrm>
            <a:off x="6948000" y="3731463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6D9EE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Can be used by users all around the world</a:t>
            </a:r>
            <a:endParaRPr b="0" i="0" sz="12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0" name="Google Shape;760;g3a1c7fe7898_0_0"/>
          <p:cNvSpPr/>
          <p:nvPr/>
        </p:nvSpPr>
        <p:spPr>
          <a:xfrm>
            <a:off x="4483500" y="2412513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Ethical</a:t>
            </a:r>
            <a:endParaRPr b="1" i="0" sz="15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1" name="Google Shape;761;g3a1c7fe7898_0_0"/>
          <p:cNvSpPr/>
          <p:nvPr/>
        </p:nvSpPr>
        <p:spPr>
          <a:xfrm>
            <a:off x="6948000" y="2412513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Scalable</a:t>
            </a:r>
            <a:endParaRPr b="1" i="0" sz="14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2" name="Google Shape;762;g3a1c7fe7898_0_0"/>
          <p:cNvSpPr/>
          <p:nvPr/>
        </p:nvSpPr>
        <p:spPr>
          <a:xfrm>
            <a:off x="2019012" y="3038762"/>
            <a:ext cx="6813300" cy="507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Emergrade by Alexia</a:t>
            </a:r>
            <a:endParaRPr b="0" i="0" sz="25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3" name="Google Shape;763;g3a1c7fe7898_0_0"/>
          <p:cNvSpPr/>
          <p:nvPr/>
        </p:nvSpPr>
        <p:spPr>
          <a:xfrm>
            <a:off x="2019012" y="2412513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Sustainable</a:t>
            </a:r>
            <a:endParaRPr b="1" i="0" sz="15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4" name="Google Shape;764;g3a1c7fe7898_0_0"/>
          <p:cNvSpPr/>
          <p:nvPr/>
        </p:nvSpPr>
        <p:spPr>
          <a:xfrm>
            <a:off x="2019000" y="3731450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6D9EE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Reduce textiles in landfills </a:t>
            </a:r>
            <a:endParaRPr b="0" i="0" sz="12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5" name="Google Shape;765;g3a1c7fe7898_0_0"/>
          <p:cNvSpPr/>
          <p:nvPr/>
        </p:nvSpPr>
        <p:spPr>
          <a:xfrm>
            <a:off x="4483500" y="3731475"/>
            <a:ext cx="1884300" cy="507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6D9EE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Prevent purchases by data analysis</a:t>
            </a:r>
            <a:endParaRPr b="0" i="0" sz="13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6" name="Google Shape;766;g3a1c7fe7898_0_0"/>
          <p:cNvSpPr txBox="1"/>
          <p:nvPr/>
        </p:nvSpPr>
        <p:spPr>
          <a:xfrm>
            <a:off x="738525" y="1808600"/>
            <a:ext cx="898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Problem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3a1c7fe7898_0_0"/>
          <p:cNvSpPr txBox="1"/>
          <p:nvPr/>
        </p:nvSpPr>
        <p:spPr>
          <a:xfrm>
            <a:off x="820725" y="2414650"/>
            <a:ext cx="816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Criteria</a:t>
            </a:r>
            <a:r>
              <a:rPr b="0" i="0" lang="en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3a1c7fe7898_0_0"/>
          <p:cNvSpPr txBox="1"/>
          <p:nvPr/>
        </p:nvSpPr>
        <p:spPr>
          <a:xfrm>
            <a:off x="27225" y="3020700"/>
            <a:ext cx="1651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Recommendation</a:t>
            </a:r>
            <a:r>
              <a:rPr b="0" i="0" lang="en" sz="15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0" i="0" sz="15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3a1c7fe7898_0_0"/>
          <p:cNvSpPr txBox="1"/>
          <p:nvPr/>
        </p:nvSpPr>
        <p:spPr>
          <a:xfrm>
            <a:off x="779625" y="3750950"/>
            <a:ext cx="898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Impacts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g3a1c7fe789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19bba3a99_0_93"/>
          <p:cNvSpPr txBox="1"/>
          <p:nvPr/>
        </p:nvSpPr>
        <p:spPr>
          <a:xfrm>
            <a:off x="159725" y="1159625"/>
            <a:ext cx="91440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FF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92 Million tonnes of wasted textile</a:t>
            </a:r>
            <a:endParaRPr sz="4000">
              <a:solidFill>
                <a:srgbClr val="FF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0" name="Google Shape;70;g3a19bba3a99_0_93"/>
          <p:cNvSpPr txBox="1"/>
          <p:nvPr/>
        </p:nvSpPr>
        <p:spPr>
          <a:xfrm>
            <a:off x="159725" y="1930925"/>
            <a:ext cx="94182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17 Million tonnes from North America</a:t>
            </a:r>
            <a:r>
              <a:rPr lang="en" sz="4000">
                <a:solidFill>
                  <a:srgbClr val="FF0000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</a:t>
            </a:r>
            <a:endParaRPr sz="4000">
              <a:solidFill>
                <a:srgbClr val="FF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71" name="Google Shape;71;g3a19bba3a99_0_93"/>
          <p:cNvSpPr txBox="1"/>
          <p:nvPr/>
        </p:nvSpPr>
        <p:spPr>
          <a:xfrm>
            <a:off x="272375" y="237725"/>
            <a:ext cx="5479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  <a:latin typeface="Lexend Black"/>
                <a:ea typeface="Lexend Black"/>
                <a:cs typeface="Lexend Black"/>
                <a:sym typeface="Lexend Black"/>
              </a:rPr>
              <a:t>Each Year…</a:t>
            </a:r>
            <a:endParaRPr sz="5000">
              <a:solidFill>
                <a:srgbClr val="FF0000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a19bba3a99_0_11"/>
          <p:cNvSpPr/>
          <p:nvPr/>
        </p:nvSpPr>
        <p:spPr>
          <a:xfrm>
            <a:off x="-33600" y="3645750"/>
            <a:ext cx="9211200" cy="1516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4" name="Google Shape;784;g3a19bba3a99_0_11" title="IMG_8660.jpg"/>
          <p:cNvPicPr preferRelativeResize="0"/>
          <p:nvPr/>
        </p:nvPicPr>
        <p:blipFill rotWithShape="1">
          <a:blip r:embed="rId3">
            <a:alphaModFix/>
          </a:blip>
          <a:srcRect b="32819" l="16874" r="23115" t="22746"/>
          <a:stretch/>
        </p:blipFill>
        <p:spPr>
          <a:xfrm>
            <a:off x="6855075" y="3949400"/>
            <a:ext cx="958200" cy="94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5" name="Google Shape;785;g3a19bba3a99_0_11"/>
          <p:cNvSpPr/>
          <p:nvPr/>
        </p:nvSpPr>
        <p:spPr>
          <a:xfrm>
            <a:off x="6854975" y="3949442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3a19bba3a99_0_11"/>
          <p:cNvSpPr txBox="1"/>
          <p:nvPr>
            <p:ph idx="1" type="subTitle"/>
          </p:nvPr>
        </p:nvSpPr>
        <p:spPr>
          <a:xfrm>
            <a:off x="1127150" y="4297375"/>
            <a:ext cx="24993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87" name="Google Shape;787;g3a19bba3a99_0_11"/>
          <p:cNvCxnSpPr/>
          <p:nvPr/>
        </p:nvCxnSpPr>
        <p:spPr>
          <a:xfrm>
            <a:off x="303225" y="4750450"/>
            <a:ext cx="2021100" cy="6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g3a19bba3a99_0_11"/>
          <p:cNvSpPr/>
          <p:nvPr/>
        </p:nvSpPr>
        <p:spPr>
          <a:xfrm>
            <a:off x="-28025" y="-70025"/>
            <a:ext cx="9211200" cy="3715800"/>
          </a:xfrm>
          <a:prstGeom prst="rect">
            <a:avLst/>
          </a:prstGeom>
          <a:solidFill>
            <a:srgbClr val="1C4587"/>
          </a:solidFill>
          <a:ln>
            <a:noFill/>
          </a:ln>
          <a:effectLst>
            <a:outerShdw blurRad="57150" rotWithShape="0" algn="bl" dir="5400000" dist="19050">
              <a:srgbClr val="000000">
                <a:alpha val="152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g3a19bba3a99_0_11"/>
          <p:cNvPicPr preferRelativeResize="0"/>
          <p:nvPr/>
        </p:nvPicPr>
        <p:blipFill rotWithShape="1">
          <a:blip r:embed="rId4">
            <a:alphaModFix amt="18000"/>
          </a:blip>
          <a:srcRect b="15980" l="0" r="0" t="0"/>
          <a:stretch/>
        </p:blipFill>
        <p:spPr>
          <a:xfrm>
            <a:off x="-33600" y="-56649"/>
            <a:ext cx="9211200" cy="370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790" name="Google Shape;790;g3a19bba3a99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225" y="4118677"/>
            <a:ext cx="749158" cy="6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3a19bba3a99_0_11"/>
          <p:cNvSpPr txBox="1"/>
          <p:nvPr>
            <p:ph type="ctrTitle"/>
          </p:nvPr>
        </p:nvSpPr>
        <p:spPr>
          <a:xfrm>
            <a:off x="138700" y="668725"/>
            <a:ext cx="5243400" cy="158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09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Emergrade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92" name="Google Shape;792;g3a19bba3a99_0_11" title="IMG_8659.jpg"/>
          <p:cNvPicPr preferRelativeResize="0"/>
          <p:nvPr/>
        </p:nvPicPr>
        <p:blipFill rotWithShape="1">
          <a:blip r:embed="rId6">
            <a:alphaModFix/>
          </a:blip>
          <a:srcRect b="27790" l="15521" r="15521" t="21152"/>
          <a:stretch/>
        </p:blipFill>
        <p:spPr>
          <a:xfrm>
            <a:off x="5803675" y="3930900"/>
            <a:ext cx="9582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3" name="Google Shape;793;g3a19bba3a99_0_11" title="IMG_8658.jpg"/>
          <p:cNvPicPr preferRelativeResize="0"/>
          <p:nvPr/>
        </p:nvPicPr>
        <p:blipFill rotWithShape="1">
          <a:blip r:embed="rId7">
            <a:alphaModFix/>
          </a:blip>
          <a:srcRect b="31841" l="18124" r="18124" t="19626"/>
          <a:stretch/>
        </p:blipFill>
        <p:spPr>
          <a:xfrm>
            <a:off x="4752500" y="3930900"/>
            <a:ext cx="958200" cy="97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4" name="Google Shape;794;g3a19bba3a99_0_11" title="IMG_8662.jpg"/>
          <p:cNvPicPr preferRelativeResize="0"/>
          <p:nvPr/>
        </p:nvPicPr>
        <p:blipFill rotWithShape="1">
          <a:blip r:embed="rId8">
            <a:alphaModFix/>
          </a:blip>
          <a:srcRect b="34215" l="13684" r="19497" t="16303"/>
          <a:stretch/>
        </p:blipFill>
        <p:spPr>
          <a:xfrm>
            <a:off x="7906225" y="3957475"/>
            <a:ext cx="958200" cy="94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5" name="Google Shape;795;g3a19bba3a99_0_11"/>
          <p:cNvSpPr/>
          <p:nvPr/>
        </p:nvSpPr>
        <p:spPr>
          <a:xfrm>
            <a:off x="4752475" y="3939992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3a19bba3a99_0_11"/>
          <p:cNvSpPr/>
          <p:nvPr/>
        </p:nvSpPr>
        <p:spPr>
          <a:xfrm>
            <a:off x="5803725" y="3930892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3a19bba3a99_0_11"/>
          <p:cNvSpPr/>
          <p:nvPr/>
        </p:nvSpPr>
        <p:spPr>
          <a:xfrm>
            <a:off x="7906225" y="3957467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g3a19bba3a99_0_11" title="IMG_8661.jpg"/>
          <p:cNvPicPr preferRelativeResize="0"/>
          <p:nvPr/>
        </p:nvPicPr>
        <p:blipFill rotWithShape="1">
          <a:blip r:embed="rId9">
            <a:alphaModFix/>
          </a:blip>
          <a:srcRect b="34689" l="22024" r="22018" t="22721"/>
          <a:stretch/>
        </p:blipFill>
        <p:spPr>
          <a:xfrm>
            <a:off x="3701175" y="3930900"/>
            <a:ext cx="958200" cy="97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9" name="Google Shape;799;g3a19bba3a99_0_11"/>
          <p:cNvSpPr/>
          <p:nvPr/>
        </p:nvSpPr>
        <p:spPr>
          <a:xfrm>
            <a:off x="3701225" y="3957467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g3a19bba3a99_0_11" title="IMG_8665.jpg"/>
          <p:cNvPicPr preferRelativeResize="0"/>
          <p:nvPr/>
        </p:nvPicPr>
        <p:blipFill rotWithShape="1">
          <a:blip r:embed="rId10">
            <a:alphaModFix/>
          </a:blip>
          <a:srcRect b="20150" l="13969" r="5371" t="20144"/>
          <a:stretch/>
        </p:blipFill>
        <p:spPr>
          <a:xfrm>
            <a:off x="2649975" y="3992450"/>
            <a:ext cx="958200" cy="94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1" name="Google Shape;801;g3a19bba3a99_0_11"/>
          <p:cNvSpPr/>
          <p:nvPr/>
        </p:nvSpPr>
        <p:spPr>
          <a:xfrm>
            <a:off x="2649975" y="3992442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19bba3a99_0_109"/>
          <p:cNvSpPr txBox="1"/>
          <p:nvPr/>
        </p:nvSpPr>
        <p:spPr>
          <a:xfrm>
            <a:off x="159725" y="2963525"/>
            <a:ext cx="91440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Average North American Consumer: 81 lbs</a:t>
            </a:r>
            <a:r>
              <a:rPr lang="en" sz="5000">
                <a:solidFill>
                  <a:srgbClr val="FF0000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</a:t>
            </a:r>
            <a:endParaRPr sz="5000">
              <a:solidFill>
                <a:srgbClr val="FF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77" name="Google Shape;77;g3a19bba3a99_0_109"/>
          <p:cNvSpPr txBox="1"/>
          <p:nvPr/>
        </p:nvSpPr>
        <p:spPr>
          <a:xfrm>
            <a:off x="272375" y="237725"/>
            <a:ext cx="5479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  <a:latin typeface="Lexend Black"/>
                <a:ea typeface="Lexend Black"/>
                <a:cs typeface="Lexend Black"/>
                <a:sym typeface="Lexend Black"/>
              </a:rPr>
              <a:t>Each Year…</a:t>
            </a:r>
            <a:endParaRPr sz="5000">
              <a:solidFill>
                <a:srgbClr val="FF0000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8" name="Google Shape;78;g3a19bba3a99_0_109"/>
          <p:cNvSpPr txBox="1"/>
          <p:nvPr/>
        </p:nvSpPr>
        <p:spPr>
          <a:xfrm>
            <a:off x="159725" y="1159625"/>
            <a:ext cx="91440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92 Million tonnes of wasted textile</a:t>
            </a:r>
            <a:endParaRPr sz="4000">
              <a:solidFill>
                <a:srgbClr val="FF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79" name="Google Shape;79;g3a19bba3a99_0_109"/>
          <p:cNvSpPr txBox="1"/>
          <p:nvPr/>
        </p:nvSpPr>
        <p:spPr>
          <a:xfrm>
            <a:off x="159725" y="1930925"/>
            <a:ext cx="94182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17 Million tonnes from North America</a:t>
            </a:r>
            <a:r>
              <a:rPr lang="en" sz="4000">
                <a:solidFill>
                  <a:srgbClr val="FF0000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</a:t>
            </a:r>
            <a:endParaRPr sz="4000">
              <a:solidFill>
                <a:srgbClr val="FF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19bba3a99_0_134"/>
          <p:cNvSpPr txBox="1"/>
          <p:nvPr/>
        </p:nvSpPr>
        <p:spPr>
          <a:xfrm>
            <a:off x="275700" y="1747200"/>
            <a:ext cx="85926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FF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85" name="Google Shape;85;g3a19bba3a99_0_134"/>
          <p:cNvSpPr txBox="1"/>
          <p:nvPr/>
        </p:nvSpPr>
        <p:spPr>
          <a:xfrm>
            <a:off x="272375" y="237725"/>
            <a:ext cx="6898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  <a:latin typeface="Lexend Black"/>
                <a:ea typeface="Lexend Black"/>
                <a:cs typeface="Lexend Black"/>
                <a:sym typeface="Lexend Black"/>
              </a:rPr>
              <a:t>By the Year 2030…</a:t>
            </a:r>
            <a:endParaRPr sz="5000">
              <a:solidFill>
                <a:srgbClr val="FF0000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19bba3a99_0_127"/>
          <p:cNvSpPr txBox="1"/>
          <p:nvPr/>
        </p:nvSpPr>
        <p:spPr>
          <a:xfrm>
            <a:off x="272375" y="237725"/>
            <a:ext cx="6898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  <a:latin typeface="Lexend Black"/>
                <a:ea typeface="Lexend Black"/>
                <a:cs typeface="Lexend Black"/>
                <a:sym typeface="Lexend Black"/>
              </a:rPr>
              <a:t>By the Year 2030…</a:t>
            </a:r>
            <a:endParaRPr sz="5000">
              <a:solidFill>
                <a:srgbClr val="FF0000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91" name="Google Shape;91;g3a19bba3a99_0_127"/>
          <p:cNvSpPr txBox="1"/>
          <p:nvPr/>
        </p:nvSpPr>
        <p:spPr>
          <a:xfrm>
            <a:off x="275700" y="1747200"/>
            <a:ext cx="85926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Projected to increase to 134 million tonnes of textile waste</a:t>
            </a:r>
            <a:endParaRPr sz="5000">
              <a:solidFill>
                <a:srgbClr val="FF0000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-33600" y="3645750"/>
            <a:ext cx="9211200" cy="1516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" title="IMG_8660.jpg"/>
          <p:cNvPicPr preferRelativeResize="0"/>
          <p:nvPr/>
        </p:nvPicPr>
        <p:blipFill rotWithShape="1">
          <a:blip r:embed="rId3">
            <a:alphaModFix/>
          </a:blip>
          <a:srcRect b="32819" l="16874" r="23115" t="22746"/>
          <a:stretch/>
        </p:blipFill>
        <p:spPr>
          <a:xfrm>
            <a:off x="6855075" y="3949400"/>
            <a:ext cx="958200" cy="94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"/>
          <p:cNvSpPr/>
          <p:nvPr/>
        </p:nvSpPr>
        <p:spPr>
          <a:xfrm>
            <a:off x="6854975" y="3949442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972350" y="4332300"/>
            <a:ext cx="24993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00" name="Google Shape;100;p1"/>
          <p:cNvCxnSpPr/>
          <p:nvPr/>
        </p:nvCxnSpPr>
        <p:spPr>
          <a:xfrm>
            <a:off x="303225" y="4750450"/>
            <a:ext cx="2021100" cy="6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"/>
          <p:cNvSpPr/>
          <p:nvPr/>
        </p:nvSpPr>
        <p:spPr>
          <a:xfrm>
            <a:off x="-28025" y="-70025"/>
            <a:ext cx="9211200" cy="3715800"/>
          </a:xfrm>
          <a:prstGeom prst="rect">
            <a:avLst/>
          </a:prstGeom>
          <a:solidFill>
            <a:srgbClr val="1C4587"/>
          </a:solidFill>
          <a:ln>
            <a:noFill/>
          </a:ln>
          <a:effectLst>
            <a:outerShdw blurRad="57150" rotWithShape="0" algn="bl" dir="5400000" dist="19050">
              <a:srgbClr val="000000">
                <a:alpha val="15294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4">
            <a:alphaModFix amt="18000"/>
          </a:blip>
          <a:srcRect b="15980" l="0" r="0" t="0"/>
          <a:stretch/>
        </p:blipFill>
        <p:spPr>
          <a:xfrm>
            <a:off x="-33600" y="-56649"/>
            <a:ext cx="9211200" cy="370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225" y="4118677"/>
            <a:ext cx="749158" cy="6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/>
          <p:nvPr>
            <p:ph type="ctrTitle"/>
          </p:nvPr>
        </p:nvSpPr>
        <p:spPr>
          <a:xfrm>
            <a:off x="138700" y="668725"/>
            <a:ext cx="5243400" cy="158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9411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Emergrade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5" name="Google Shape;105;p1" title="IMG_8659.jpg"/>
          <p:cNvPicPr preferRelativeResize="0"/>
          <p:nvPr/>
        </p:nvPicPr>
        <p:blipFill rotWithShape="1">
          <a:blip r:embed="rId6">
            <a:alphaModFix/>
          </a:blip>
          <a:srcRect b="27790" l="15521" r="15521" t="21152"/>
          <a:stretch/>
        </p:blipFill>
        <p:spPr>
          <a:xfrm>
            <a:off x="5803675" y="3930900"/>
            <a:ext cx="958200" cy="94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1" title="IMG_8658.jpg"/>
          <p:cNvPicPr preferRelativeResize="0"/>
          <p:nvPr/>
        </p:nvPicPr>
        <p:blipFill rotWithShape="1">
          <a:blip r:embed="rId7">
            <a:alphaModFix/>
          </a:blip>
          <a:srcRect b="31841" l="18124" r="18124" t="19626"/>
          <a:stretch/>
        </p:blipFill>
        <p:spPr>
          <a:xfrm>
            <a:off x="4752500" y="3930900"/>
            <a:ext cx="958200" cy="97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1" title="IMG_8662.jpg"/>
          <p:cNvPicPr preferRelativeResize="0"/>
          <p:nvPr/>
        </p:nvPicPr>
        <p:blipFill rotWithShape="1">
          <a:blip r:embed="rId8">
            <a:alphaModFix/>
          </a:blip>
          <a:srcRect b="34215" l="13684" r="19497" t="16303"/>
          <a:stretch/>
        </p:blipFill>
        <p:spPr>
          <a:xfrm>
            <a:off x="7906225" y="3957475"/>
            <a:ext cx="958200" cy="94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Google Shape;108;p1"/>
          <p:cNvSpPr/>
          <p:nvPr/>
        </p:nvSpPr>
        <p:spPr>
          <a:xfrm>
            <a:off x="4752475" y="3939992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803725" y="3930892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7906225" y="3957467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" title="IMG_8661.jpg"/>
          <p:cNvPicPr preferRelativeResize="0"/>
          <p:nvPr/>
        </p:nvPicPr>
        <p:blipFill rotWithShape="1">
          <a:blip r:embed="rId9">
            <a:alphaModFix/>
          </a:blip>
          <a:srcRect b="34689" l="22024" r="22018" t="22721"/>
          <a:stretch/>
        </p:blipFill>
        <p:spPr>
          <a:xfrm>
            <a:off x="3701175" y="3930900"/>
            <a:ext cx="958200" cy="97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3701225" y="3957467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" title="IMG_8665.jpg"/>
          <p:cNvPicPr preferRelativeResize="0"/>
          <p:nvPr/>
        </p:nvPicPr>
        <p:blipFill rotWithShape="1">
          <a:blip r:embed="rId10">
            <a:alphaModFix/>
          </a:blip>
          <a:srcRect b="20150" l="13969" r="5371" t="20144"/>
          <a:stretch/>
        </p:blipFill>
        <p:spPr>
          <a:xfrm>
            <a:off x="2649975" y="3992450"/>
            <a:ext cx="958200" cy="94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4" name="Google Shape;114;p1"/>
          <p:cNvSpPr/>
          <p:nvPr/>
        </p:nvSpPr>
        <p:spPr>
          <a:xfrm>
            <a:off x="2649975" y="3992442"/>
            <a:ext cx="958200" cy="945900"/>
          </a:xfrm>
          <a:prstGeom prst="ellipse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>
            <p:ph type="title"/>
          </p:nvPr>
        </p:nvSpPr>
        <p:spPr>
          <a:xfrm>
            <a:off x="311700" y="220425"/>
            <a:ext cx="85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Executive Summary</a:t>
            </a:r>
            <a:endParaRPr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20" name="Google Shape;120;p2"/>
          <p:cNvCxnSpPr/>
          <p:nvPr/>
        </p:nvCxnSpPr>
        <p:spPr>
          <a:xfrm>
            <a:off x="303225" y="4750450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"/>
          <p:cNvCxnSpPr/>
          <p:nvPr/>
        </p:nvCxnSpPr>
        <p:spPr>
          <a:xfrm>
            <a:off x="326850" y="1268875"/>
            <a:ext cx="8490300" cy="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2"/>
          <p:cNvSpPr txBox="1"/>
          <p:nvPr>
            <p:ph idx="4294967295" type="subTitle"/>
          </p:nvPr>
        </p:nvSpPr>
        <p:spPr>
          <a:xfrm>
            <a:off x="7649400" y="429050"/>
            <a:ext cx="11829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2880"/>
              <a:buFont typeface="Arial"/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Alexia</a:t>
            </a:r>
            <a:endParaRPr b="0" i="0" sz="20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2"/>
          <p:cNvSpPr txBox="1"/>
          <p:nvPr>
            <p:ph idx="1" type="body"/>
          </p:nvPr>
        </p:nvSpPr>
        <p:spPr>
          <a:xfrm>
            <a:off x="311700" y="4836175"/>
            <a:ext cx="8520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100"/>
              <a:t>Analysis                               Solution                                  Implementation                                   Impacts                                     Risks</a:t>
            </a:r>
            <a:endParaRPr sz="1100"/>
          </a:p>
        </p:txBody>
      </p:sp>
      <p:sp>
        <p:nvSpPr>
          <p:cNvPr id="124" name="Google Shape;124;p2"/>
          <p:cNvSpPr/>
          <p:nvPr/>
        </p:nvSpPr>
        <p:spPr>
          <a:xfrm>
            <a:off x="466725" y="4683700"/>
            <a:ext cx="352500" cy="133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2"/>
          <p:cNvCxnSpPr/>
          <p:nvPr/>
        </p:nvCxnSpPr>
        <p:spPr>
          <a:xfrm>
            <a:off x="1718018" y="2011125"/>
            <a:ext cx="0" cy="1998600"/>
          </a:xfrm>
          <a:prstGeom prst="straightConnector1">
            <a:avLst/>
          </a:prstGeom>
          <a:noFill/>
          <a:ln cap="flat" cmpd="sng" w="12700">
            <a:solidFill>
              <a:srgbClr val="3C78D8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2"/>
          <p:cNvSpPr/>
          <p:nvPr/>
        </p:nvSpPr>
        <p:spPr>
          <a:xfrm>
            <a:off x="1678268" y="2011125"/>
            <a:ext cx="79500" cy="51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1678268" y="2617162"/>
            <a:ext cx="79500" cy="51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678268" y="3223200"/>
            <a:ext cx="79500" cy="51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1678268" y="3957825"/>
            <a:ext cx="79500" cy="51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rgbClr val="3C7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2019012" y="1783262"/>
            <a:ext cx="6813300" cy="5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1C4587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1" lang="en" sz="1300">
                <a:solidFill>
                  <a:srgbClr val="073763"/>
                </a:solidFill>
                <a:latin typeface="Lexend"/>
                <a:ea typeface="Lexend"/>
                <a:cs typeface="Lexend"/>
                <a:sym typeface="Lexend"/>
              </a:rPr>
              <a:t>How might we create a solution to reduce the amount of clothing </a:t>
            </a:r>
            <a:r>
              <a:rPr i="1" lang="en" sz="1300">
                <a:solidFill>
                  <a:srgbClr val="073763"/>
                </a:solidFill>
                <a:latin typeface="Lexend"/>
                <a:ea typeface="Lexend"/>
                <a:cs typeface="Lexend"/>
                <a:sym typeface="Lexend"/>
              </a:rPr>
              <a:t>that</a:t>
            </a:r>
            <a:r>
              <a:rPr i="1" lang="en" sz="1300">
                <a:solidFill>
                  <a:srgbClr val="073763"/>
                </a:solidFill>
                <a:latin typeface="Lexend"/>
                <a:ea typeface="Lexend"/>
                <a:cs typeface="Lexend"/>
                <a:sym typeface="Lexend"/>
              </a:rPr>
              <a:t> ends up in </a:t>
            </a:r>
            <a:r>
              <a:rPr i="1" lang="en" sz="1300">
                <a:solidFill>
                  <a:srgbClr val="073763"/>
                </a:solidFill>
                <a:latin typeface="Lexend"/>
                <a:ea typeface="Lexend"/>
                <a:cs typeface="Lexend"/>
                <a:sym typeface="Lexend"/>
              </a:rPr>
              <a:t>landfills</a:t>
            </a:r>
            <a:endParaRPr b="0" i="1" sz="1300" u="none" cap="none" strike="noStrike">
              <a:solidFill>
                <a:srgbClr val="07376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6948000" y="3731463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6D9EE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Can be used by users all around the world</a:t>
            </a:r>
            <a:endParaRPr b="0" i="0" sz="12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4483500" y="2412513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Ethical</a:t>
            </a:r>
            <a:endParaRPr b="1" i="0" sz="15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6948000" y="2412513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Scalable</a:t>
            </a:r>
            <a:endParaRPr b="1" i="0" sz="14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2019012" y="3038762"/>
            <a:ext cx="6813300" cy="5076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Emergrade by Alexia</a:t>
            </a:r>
            <a:endParaRPr b="0" i="0" sz="2500" u="none" cap="none" strike="noStrike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2019012" y="2412513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Sustainable</a:t>
            </a:r>
            <a:endParaRPr b="1" i="0" sz="15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019000" y="3731450"/>
            <a:ext cx="1884300" cy="50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6D9EE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Reduce textiles in landfills </a:t>
            </a:r>
            <a:endParaRPr b="0" i="0" sz="12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4483500" y="3731475"/>
            <a:ext cx="1884300" cy="507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6D9EE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Prevent </a:t>
            </a:r>
            <a:r>
              <a:rPr lang="en" sz="13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purchases</a:t>
            </a:r>
            <a:r>
              <a:rPr lang="en" sz="13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 by data analysis</a:t>
            </a:r>
            <a:endParaRPr b="0" i="0" sz="1300" u="none" cap="none" strike="noStrike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738525" y="1808600"/>
            <a:ext cx="898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Problem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820725" y="2414650"/>
            <a:ext cx="816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Criteria</a:t>
            </a:r>
            <a:r>
              <a:rPr b="0" i="0" lang="en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27225" y="3020700"/>
            <a:ext cx="1651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Recommendation</a:t>
            </a:r>
            <a:r>
              <a:rPr b="0" i="0" lang="en" sz="15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0" i="0" sz="15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779625" y="3750950"/>
            <a:ext cx="898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Impacts</a:t>
            </a:r>
            <a:endParaRPr b="0" i="0" sz="1300" u="none" cap="none" strike="noStrik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4900" y="330076"/>
            <a:ext cx="904500" cy="7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